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4" r:id="rId4"/>
    <p:sldId id="266" r:id="rId5"/>
    <p:sldId id="263" r:id="rId6"/>
    <p:sldId id="265" r:id="rId7"/>
    <p:sldId id="258" r:id="rId8"/>
    <p:sldId id="261" r:id="rId9"/>
    <p:sldId id="267"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987" autoAdjust="0"/>
  </p:normalViewPr>
  <p:slideViewPr>
    <p:cSldViewPr>
      <p:cViewPr>
        <p:scale>
          <a:sx n="75" d="100"/>
          <a:sy n="75" d="100"/>
        </p:scale>
        <p:origin x="-78"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E9A8C-B9E1-4DCF-98E7-B12CEB5EC7AB}" type="datetimeFigureOut">
              <a:rPr lang="es-ES" smtClean="0"/>
              <a:pPr/>
              <a:t>25/08/2011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C10C5-255E-4AF3-87DD-FB82C32E2EAE}"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82C10C5-255E-4AF3-87DD-FB82C32E2EAE}"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24F5E52-73A7-4681-9166-51E9722D9B76}" type="datetimeFigureOut">
              <a:rPr lang="es-ES" smtClean="0"/>
              <a:pPr/>
              <a:t>25/08/2011</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4A8EB52-CA08-4E5E-B94B-9438019ED56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24F5E52-73A7-4681-9166-51E9722D9B76}" type="datetimeFigureOut">
              <a:rPr lang="es-ES" smtClean="0"/>
              <a:pPr/>
              <a:t>25/08/2011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A8EB52-CA08-4E5E-B94B-9438019ED56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24F5E52-73A7-4681-9166-51E9722D9B76}" type="datetimeFigureOut">
              <a:rPr lang="es-ES" smtClean="0"/>
              <a:pPr/>
              <a:t>25/08/2011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A8EB52-CA08-4E5E-B94B-9438019ED56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24F5E52-73A7-4681-9166-51E9722D9B76}" type="datetimeFigureOut">
              <a:rPr lang="es-ES" smtClean="0"/>
              <a:pPr/>
              <a:t>25/08/2011</a:t>
            </a:fld>
            <a:endParaRPr lang="es-ES"/>
          </a:p>
        </p:txBody>
      </p:sp>
      <p:sp>
        <p:nvSpPr>
          <p:cNvPr id="9" name="8 Marcador de número de diapositiva"/>
          <p:cNvSpPr>
            <a:spLocks noGrp="1"/>
          </p:cNvSpPr>
          <p:nvPr>
            <p:ph type="sldNum" sz="quarter" idx="15"/>
          </p:nvPr>
        </p:nvSpPr>
        <p:spPr/>
        <p:txBody>
          <a:bodyPr rtlCol="0"/>
          <a:lstStyle/>
          <a:p>
            <a:fld id="{E4A8EB52-CA08-4E5E-B94B-9438019ED569}"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24F5E52-73A7-4681-9166-51E9722D9B76}" type="datetimeFigureOut">
              <a:rPr lang="es-ES" smtClean="0"/>
              <a:pPr/>
              <a:t>25/08/2011</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4A8EB52-CA08-4E5E-B94B-9438019ED56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24F5E52-73A7-4681-9166-51E9722D9B76}" type="datetimeFigureOut">
              <a:rPr lang="es-ES" smtClean="0"/>
              <a:pPr/>
              <a:t>25/08/2011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A8EB52-CA08-4E5E-B94B-9438019ED569}"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24F5E52-73A7-4681-9166-51E9722D9B76}" type="datetimeFigureOut">
              <a:rPr lang="es-ES" smtClean="0"/>
              <a:pPr/>
              <a:t>25/08/2011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A8EB52-CA08-4E5E-B94B-9438019ED569}"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24F5E52-73A7-4681-9166-51E9722D9B76}" type="datetimeFigureOut">
              <a:rPr lang="es-ES" smtClean="0"/>
              <a:pPr/>
              <a:t>25/08/2011</a:t>
            </a:fld>
            <a:endParaRPr lang="es-ES"/>
          </a:p>
        </p:txBody>
      </p:sp>
      <p:sp>
        <p:nvSpPr>
          <p:cNvPr id="7" name="6 Marcador de número de diapositiva"/>
          <p:cNvSpPr>
            <a:spLocks noGrp="1"/>
          </p:cNvSpPr>
          <p:nvPr>
            <p:ph type="sldNum" sz="quarter" idx="11"/>
          </p:nvPr>
        </p:nvSpPr>
        <p:spPr/>
        <p:txBody>
          <a:bodyPr rtlCol="0"/>
          <a:lstStyle/>
          <a:p>
            <a:fld id="{E4A8EB52-CA08-4E5E-B94B-9438019ED569}"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24F5E52-73A7-4681-9166-51E9722D9B76}" type="datetimeFigureOut">
              <a:rPr lang="es-ES" smtClean="0"/>
              <a:pPr/>
              <a:t>25/08/2011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A8EB52-CA08-4E5E-B94B-9438019ED56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24F5E52-73A7-4681-9166-51E9722D9B76}" type="datetimeFigureOut">
              <a:rPr lang="es-ES" smtClean="0"/>
              <a:pPr/>
              <a:t>25/08/2011</a:t>
            </a:fld>
            <a:endParaRPr lang="es-ES"/>
          </a:p>
        </p:txBody>
      </p:sp>
      <p:sp>
        <p:nvSpPr>
          <p:cNvPr id="22" name="21 Marcador de número de diapositiva"/>
          <p:cNvSpPr>
            <a:spLocks noGrp="1"/>
          </p:cNvSpPr>
          <p:nvPr>
            <p:ph type="sldNum" sz="quarter" idx="15"/>
          </p:nvPr>
        </p:nvSpPr>
        <p:spPr/>
        <p:txBody>
          <a:bodyPr rtlCol="0"/>
          <a:lstStyle/>
          <a:p>
            <a:fld id="{E4A8EB52-CA08-4E5E-B94B-9438019ED569}"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24F5E52-73A7-4681-9166-51E9722D9B76}" type="datetimeFigureOut">
              <a:rPr lang="es-ES" smtClean="0"/>
              <a:pPr/>
              <a:t>25/08/2011</a:t>
            </a:fld>
            <a:endParaRPr lang="es-ES"/>
          </a:p>
        </p:txBody>
      </p:sp>
      <p:sp>
        <p:nvSpPr>
          <p:cNvPr id="18" name="17 Marcador de número de diapositiva"/>
          <p:cNvSpPr>
            <a:spLocks noGrp="1"/>
          </p:cNvSpPr>
          <p:nvPr>
            <p:ph type="sldNum" sz="quarter" idx="11"/>
          </p:nvPr>
        </p:nvSpPr>
        <p:spPr/>
        <p:txBody>
          <a:bodyPr rtlCol="0"/>
          <a:lstStyle/>
          <a:p>
            <a:fld id="{E4A8EB52-CA08-4E5E-B94B-9438019ED569}"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4F5E52-73A7-4681-9166-51E9722D9B76}" type="datetimeFigureOut">
              <a:rPr lang="es-ES" smtClean="0"/>
              <a:pPr/>
              <a:t>25/08/2011</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4A8EB52-CA08-4E5E-B94B-9438019ED56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lopresidente.gob.ve/Materia_Alo/2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lopresidente.gob.ve/Materia_Alo/2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spaciopublico.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1720" y="1484784"/>
            <a:ext cx="6172200" cy="1894362"/>
          </a:xfrm>
        </p:spPr>
        <p:txBody>
          <a:bodyPr>
            <a:normAutofit fontScale="90000"/>
          </a:bodyPr>
          <a:lstStyle/>
          <a:p>
            <a:r>
              <a:rPr lang="es-VE" b="1" dirty="0" smtClean="0"/>
              <a:t>   LA </a:t>
            </a:r>
            <a:r>
              <a:rPr lang="es-VE" b="1" dirty="0"/>
              <a:t>CRIMINALIZACIÓN DEL EJERCICIO DEL PERIODISMO </a:t>
            </a:r>
            <a:r>
              <a:rPr lang="es-ES" dirty="0"/>
              <a:t/>
            </a:r>
            <a:br>
              <a:rPr lang="es-ES" dirty="0"/>
            </a:br>
            <a:endParaRPr lang="es-ES" dirty="0"/>
          </a:p>
        </p:txBody>
      </p:sp>
      <p:sp>
        <p:nvSpPr>
          <p:cNvPr id="3" name="2 Subtítulo"/>
          <p:cNvSpPr>
            <a:spLocks noGrp="1"/>
          </p:cNvSpPr>
          <p:nvPr>
            <p:ph type="subTitle" idx="1"/>
          </p:nvPr>
        </p:nvSpPr>
        <p:spPr>
          <a:xfrm>
            <a:off x="2627784" y="3833664"/>
            <a:ext cx="6516216" cy="3024336"/>
          </a:xfrm>
        </p:spPr>
        <p:txBody>
          <a:bodyPr>
            <a:normAutofit fontScale="92500" lnSpcReduction="20000"/>
          </a:bodyPr>
          <a:lstStyle/>
          <a:p>
            <a:pPr algn="l"/>
            <a:r>
              <a:rPr lang="es-VE" b="1" dirty="0" smtClean="0"/>
              <a:t>COORDINADOR:</a:t>
            </a:r>
          </a:p>
          <a:p>
            <a:pPr algn="l"/>
            <a:r>
              <a:rPr lang="es-VE" b="1" dirty="0" smtClean="0"/>
              <a:t>Casal</a:t>
            </a:r>
            <a:r>
              <a:rPr lang="es-VE" b="1" dirty="0"/>
              <a:t>, Jesús María. </a:t>
            </a:r>
            <a:r>
              <a:rPr lang="es-VE" dirty="0"/>
              <a:t>Director del Instituto de Investigaciones Jurídicas</a:t>
            </a:r>
            <a:r>
              <a:rPr lang="es-VE" dirty="0" smtClean="0"/>
              <a:t>.</a:t>
            </a:r>
          </a:p>
          <a:p>
            <a:pPr algn="l"/>
            <a:endParaRPr lang="es-ES" dirty="0"/>
          </a:p>
          <a:p>
            <a:pPr algn="l"/>
            <a:r>
              <a:rPr lang="es-VE" b="1" dirty="0"/>
              <a:t>AUTORES: </a:t>
            </a:r>
            <a:endParaRPr lang="es-ES" dirty="0"/>
          </a:p>
          <a:p>
            <a:pPr algn="l"/>
            <a:r>
              <a:rPr lang="es-VE" b="1" dirty="0" smtClean="0"/>
              <a:t>Casas, Manuel.</a:t>
            </a:r>
            <a:r>
              <a:rPr lang="es-VE" dirty="0" smtClean="0"/>
              <a:t> </a:t>
            </a:r>
            <a:r>
              <a:rPr lang="es-VE" dirty="0"/>
              <a:t>Estudiante de Derecho.</a:t>
            </a:r>
            <a:endParaRPr lang="es-ES" dirty="0"/>
          </a:p>
          <a:p>
            <a:pPr algn="l"/>
            <a:r>
              <a:rPr lang="es-VE" b="1" dirty="0"/>
              <a:t>De Santa </a:t>
            </a:r>
            <a:r>
              <a:rPr lang="es-VE" b="1" dirty="0" smtClean="0"/>
              <a:t>Clara, </a:t>
            </a:r>
            <a:r>
              <a:rPr lang="es-VE" b="1" dirty="0" smtClean="0"/>
              <a:t>Sara.</a:t>
            </a:r>
            <a:r>
              <a:rPr lang="es-VE" dirty="0" smtClean="0"/>
              <a:t> </a:t>
            </a:r>
            <a:r>
              <a:rPr lang="es-VE" dirty="0"/>
              <a:t>Estudiante de </a:t>
            </a:r>
            <a:r>
              <a:rPr lang="es-VE" dirty="0" smtClean="0"/>
              <a:t>Periodismo</a:t>
            </a:r>
            <a:r>
              <a:rPr lang="es-VE" dirty="0"/>
              <a:t>.</a:t>
            </a:r>
            <a:endParaRPr lang="es-ES" dirty="0"/>
          </a:p>
          <a:p>
            <a:pPr algn="l"/>
            <a:r>
              <a:rPr lang="es-VE" b="1" dirty="0" smtClean="0"/>
              <a:t>Guevara, Andrés. </a:t>
            </a:r>
            <a:r>
              <a:rPr lang="es-VE" dirty="0" smtClean="0"/>
              <a:t>Estudiante </a:t>
            </a:r>
            <a:r>
              <a:rPr lang="es-VE" dirty="0"/>
              <a:t>de Derecho.</a:t>
            </a:r>
            <a:endParaRPr lang="es-ES" dirty="0"/>
          </a:p>
          <a:p>
            <a:pPr algn="l"/>
            <a:r>
              <a:rPr lang="es-VE" b="1" dirty="0" err="1"/>
              <a:t>Perez</a:t>
            </a:r>
            <a:r>
              <a:rPr lang="es-VE" b="1" dirty="0"/>
              <a:t>, </a:t>
            </a:r>
            <a:r>
              <a:rPr lang="es-VE" b="1" dirty="0" smtClean="0"/>
              <a:t>Edward.</a:t>
            </a:r>
            <a:r>
              <a:rPr lang="es-VE" dirty="0" smtClean="0"/>
              <a:t> </a:t>
            </a:r>
            <a:r>
              <a:rPr lang="es-VE" dirty="0"/>
              <a:t>Estudiante de Derecho.</a:t>
            </a:r>
            <a:endParaRPr lang="es-ES" dirty="0"/>
          </a:p>
          <a:p>
            <a:pPr algn="l"/>
            <a:r>
              <a:rPr lang="es-VE" b="1" dirty="0" smtClean="0"/>
              <a:t>Viso, </a:t>
            </a:r>
            <a:r>
              <a:rPr lang="es-VE" b="1" dirty="0" err="1" smtClean="0"/>
              <a:t>Angel</a:t>
            </a:r>
            <a:r>
              <a:rPr lang="es-VE" b="1" dirty="0" smtClean="0"/>
              <a:t>.</a:t>
            </a:r>
            <a:r>
              <a:rPr lang="es-VE" dirty="0" smtClean="0"/>
              <a:t> </a:t>
            </a:r>
            <a:r>
              <a:rPr lang="es-VE" dirty="0"/>
              <a:t>Estudiante de Derecho.</a:t>
            </a:r>
            <a:endParaRPr lang="es-ES" dirty="0"/>
          </a:p>
          <a:p>
            <a:endParaRPr lang="es-ES" dirty="0"/>
          </a:p>
        </p:txBody>
      </p:sp>
      <p:pic>
        <p:nvPicPr>
          <p:cNvPr id="4" name="3 Imagen" descr="ucab_web"/>
          <p:cNvPicPr/>
          <p:nvPr/>
        </p:nvPicPr>
        <p:blipFill>
          <a:blip r:embed="rId3" cstate="print"/>
          <a:srcRect/>
          <a:stretch>
            <a:fillRect/>
          </a:stretch>
        </p:blipFill>
        <p:spPr bwMode="auto">
          <a:xfrm>
            <a:off x="7812360" y="332656"/>
            <a:ext cx="1040204" cy="1294410"/>
          </a:xfrm>
          <a:prstGeom prst="rect">
            <a:avLst/>
          </a:prstGeom>
          <a:noFill/>
          <a:ln w="9525">
            <a:noFill/>
            <a:miter lim="800000"/>
            <a:headEnd/>
            <a:tailEnd/>
          </a:ln>
        </p:spPr>
      </p:pic>
      <p:sp>
        <p:nvSpPr>
          <p:cNvPr id="5" name="4 CuadroTexto"/>
          <p:cNvSpPr txBox="1"/>
          <p:nvPr/>
        </p:nvSpPr>
        <p:spPr>
          <a:xfrm>
            <a:off x="4067944" y="2996952"/>
            <a:ext cx="2088232" cy="400110"/>
          </a:xfrm>
          <a:prstGeom prst="rect">
            <a:avLst/>
          </a:prstGeom>
          <a:noFill/>
        </p:spPr>
        <p:txBody>
          <a:bodyPr wrap="square" rtlCol="0">
            <a:spAutoFit/>
          </a:bodyPr>
          <a:lstStyle/>
          <a:p>
            <a:r>
              <a:rPr lang="es-ES" sz="2000" b="1" dirty="0" smtClean="0"/>
              <a:t>VENEZUELA</a:t>
            </a:r>
            <a:endParaRPr lang="es-E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7467600" cy="1143000"/>
          </a:xfrm>
        </p:spPr>
        <p:txBody>
          <a:bodyPr/>
          <a:lstStyle/>
          <a:p>
            <a:r>
              <a:rPr lang="es-ES" dirty="0" smtClean="0"/>
              <a:t>Análisis del </a:t>
            </a:r>
            <a:r>
              <a:rPr lang="es-ES" dirty="0" smtClean="0"/>
              <a:t>Discurso</a:t>
            </a:r>
            <a:endParaRPr lang="es-ES" dirty="0"/>
          </a:p>
        </p:txBody>
      </p:sp>
      <p:sp>
        <p:nvSpPr>
          <p:cNvPr id="3" name="2 Marcador de contenido"/>
          <p:cNvSpPr>
            <a:spLocks noGrp="1"/>
          </p:cNvSpPr>
          <p:nvPr>
            <p:ph sz="quarter" idx="1"/>
          </p:nvPr>
        </p:nvSpPr>
        <p:spPr>
          <a:xfrm>
            <a:off x="457200" y="1268760"/>
            <a:ext cx="7467600" cy="5205192"/>
          </a:xfrm>
        </p:spPr>
        <p:txBody>
          <a:bodyPr>
            <a:normAutofit fontScale="85000" lnSpcReduction="20000"/>
          </a:bodyPr>
          <a:lstStyle/>
          <a:p>
            <a:r>
              <a:rPr lang="es-ES" dirty="0" smtClean="0"/>
              <a:t>Discurso oficial que criminaliza al ejercicio del periodismo</a:t>
            </a:r>
            <a:r>
              <a:rPr lang="es-ES" dirty="0" smtClean="0"/>
              <a:t>.</a:t>
            </a:r>
          </a:p>
          <a:p>
            <a:pPr>
              <a:buNone/>
            </a:pPr>
            <a:r>
              <a:rPr lang="es-ES" dirty="0" smtClean="0"/>
              <a:t>Ejemplos:</a:t>
            </a:r>
          </a:p>
          <a:p>
            <a:pPr>
              <a:buNone/>
            </a:pPr>
            <a:r>
              <a:rPr lang="es-VE" dirty="0" smtClean="0"/>
              <a:t>    Aló</a:t>
            </a:r>
            <a:r>
              <a:rPr lang="es-VE" dirty="0" smtClean="0"/>
              <a:t>, Presidente número 362 realizado el 18 de julio de 2010 desde Guarenas. </a:t>
            </a:r>
            <a:endParaRPr lang="es-ES" dirty="0" smtClean="0"/>
          </a:p>
          <a:p>
            <a:pPr>
              <a:buNone/>
            </a:pPr>
            <a:r>
              <a:rPr lang="es-VE" dirty="0" smtClean="0"/>
              <a:t>    </a:t>
            </a:r>
          </a:p>
          <a:p>
            <a:pPr algn="just">
              <a:buNone/>
            </a:pPr>
            <a:r>
              <a:rPr lang="es-VE" dirty="0" smtClean="0"/>
              <a:t> </a:t>
            </a:r>
            <a:r>
              <a:rPr lang="es-VE" dirty="0" smtClean="0"/>
              <a:t>   Ahora </a:t>
            </a:r>
            <a:r>
              <a:rPr lang="es-VE" dirty="0" err="1" smtClean="0"/>
              <a:t>Globovisión</a:t>
            </a:r>
            <a:r>
              <a:rPr lang="es-VE" dirty="0" smtClean="0"/>
              <a:t> anda buscando todo bicho muerto que consigan por ahí, un perro muerto, un burro muerto, allá llegan con las cámaras, aquí está </a:t>
            </a:r>
            <a:r>
              <a:rPr lang="es-VE" dirty="0" err="1" smtClean="0"/>
              <a:t>Pdval</a:t>
            </a:r>
            <a:r>
              <a:rPr lang="es-VE" dirty="0" smtClean="0"/>
              <a:t> y no sé qué más, </a:t>
            </a:r>
            <a:r>
              <a:rPr lang="es-VE" dirty="0" err="1" smtClean="0"/>
              <a:t>Pudreval</a:t>
            </a:r>
            <a:r>
              <a:rPr lang="es-VE" dirty="0" smtClean="0"/>
              <a:t>. Ellos son, </a:t>
            </a:r>
            <a:r>
              <a:rPr lang="es-VE" dirty="0" err="1" smtClean="0"/>
              <a:t>Pudrivisión</a:t>
            </a:r>
            <a:r>
              <a:rPr lang="es-VE" dirty="0" smtClean="0"/>
              <a:t> […] ¡Sí!, </a:t>
            </a:r>
            <a:r>
              <a:rPr lang="es-VE" dirty="0" err="1" smtClean="0"/>
              <a:t>Pudrivisión</a:t>
            </a:r>
            <a:r>
              <a:rPr lang="es-VE" dirty="0" smtClean="0"/>
              <a:t> son ellos, </a:t>
            </a:r>
            <a:r>
              <a:rPr lang="es-VE" sz="2500" b="1" dirty="0" smtClean="0"/>
              <a:t>¡</a:t>
            </a:r>
            <a:r>
              <a:rPr lang="es-VE" sz="2500" b="1" dirty="0" err="1" smtClean="0"/>
              <a:t>Pudrivisión</a:t>
            </a:r>
            <a:r>
              <a:rPr lang="es-VE" sz="2500" b="1" dirty="0" smtClean="0"/>
              <a:t>! </a:t>
            </a:r>
            <a:r>
              <a:rPr lang="es-VE" dirty="0" smtClean="0"/>
              <a:t>Tienen el alma podrida y los periódicos, es la burguesía podrida. </a:t>
            </a:r>
            <a:r>
              <a:rPr lang="es-VE" sz="2500" b="1" dirty="0" smtClean="0"/>
              <a:t>Es la más grande podredumbre </a:t>
            </a:r>
            <a:r>
              <a:rPr lang="es-VE" dirty="0" smtClean="0"/>
              <a:t>—si de podredumbre queremos hablar—, bueno, ellos son las más grande podredumbre ambulante, podredumbre hablante son ellos, </a:t>
            </a:r>
            <a:r>
              <a:rPr lang="es-VE" sz="2500" b="1" dirty="0" smtClean="0"/>
              <a:t>la burguesía y sus medios de comunicación. </a:t>
            </a:r>
            <a:endParaRPr lang="es-ES" sz="2500" b="1" dirty="0" smtClean="0"/>
          </a:p>
          <a:p>
            <a:pPr algn="r">
              <a:buNone/>
            </a:pPr>
            <a:endParaRPr lang="es-ES" sz="1800" dirty="0" smtClean="0"/>
          </a:p>
          <a:p>
            <a:pPr algn="r">
              <a:buNone/>
            </a:pPr>
            <a:r>
              <a:rPr lang="x-none" sz="1800" smtClean="0"/>
              <a:t>Chávez</a:t>
            </a:r>
            <a:r>
              <a:rPr lang="x-none" sz="1800" smtClean="0"/>
              <a:t>, H., </a:t>
            </a:r>
            <a:r>
              <a:rPr lang="x-none" sz="1800" i="1" smtClean="0"/>
              <a:t>Aló Presidente</a:t>
            </a:r>
            <a:r>
              <a:rPr lang="x-none" sz="1800" smtClean="0"/>
              <a:t> </a:t>
            </a:r>
            <a:r>
              <a:rPr lang="x-none" sz="1800" i="1" smtClean="0"/>
              <a:t>Nº  362</a:t>
            </a:r>
            <a:r>
              <a:rPr lang="x-none" sz="1800" smtClean="0"/>
              <a:t>, 2010, p. 54. Recuperado en Marzo, 17, 2011 de,</a:t>
            </a:r>
            <a:r>
              <a:rPr lang="x-none" sz="1800" u="sng" smtClean="0">
                <a:hlinkClick r:id="rId3"/>
              </a:rPr>
              <a:t>http://www.alopresidente.gob.ve/Materia_Alo/25</a:t>
            </a:r>
            <a:r>
              <a:rPr lang="x-none" sz="1800" smtClean="0"/>
              <a:t>.</a:t>
            </a:r>
            <a:endParaRPr lang="es-ES" sz="1800" dirty="0" smtClean="0"/>
          </a:p>
          <a:p>
            <a:pPr>
              <a:buNone/>
            </a:pPr>
            <a:endParaRPr lang="es-E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pPr>
              <a:buNone/>
            </a:pPr>
            <a:r>
              <a:rPr lang="es-VE" dirty="0" smtClean="0"/>
              <a:t>    Aló, Presidente </a:t>
            </a:r>
            <a:r>
              <a:rPr lang="es-VE" sz="2200" dirty="0" smtClean="0"/>
              <a:t>366</a:t>
            </a:r>
            <a:r>
              <a:rPr lang="es-VE" sz="2200" dirty="0" smtClean="0"/>
              <a:t>, realizado en el estado Miranda, el 31 de octubre de 2010:</a:t>
            </a:r>
            <a:endParaRPr lang="es-ES" sz="2200" dirty="0" smtClean="0"/>
          </a:p>
          <a:p>
            <a:pPr algn="just">
              <a:buNone/>
            </a:pPr>
            <a:r>
              <a:rPr lang="es-VE" sz="2200" dirty="0" smtClean="0"/>
              <a:t>   […] </a:t>
            </a:r>
            <a:r>
              <a:rPr lang="es-VE" sz="2200" dirty="0" smtClean="0"/>
              <a:t>la burguesía utiliza sus medios de comunicación para magnificar los problemas del pueblo está jugando con eso que ellos mismos produjeron, eh, están jugando con eso, </a:t>
            </a:r>
            <a:r>
              <a:rPr lang="es-VE" sz="2300" b="1" dirty="0" smtClean="0"/>
              <a:t>aquí están las cámaras del canal no sé qué, de la burguesía, en el barrio tal, qué van hacer ellos al barrio, les duele el pobre, no, lo odian, lo aborrecen </a:t>
            </a:r>
            <a:r>
              <a:rPr lang="es-VE" sz="2200" dirty="0" smtClean="0"/>
              <a:t>[…] me duele cuando veo una persona muy pobre, eh, siendo utilizada por la burguesía en sus canales de televisión</a:t>
            </a:r>
            <a:r>
              <a:rPr lang="es-VE" dirty="0" smtClean="0"/>
              <a:t>. </a:t>
            </a:r>
            <a:endParaRPr lang="es-ES" dirty="0" smtClean="0"/>
          </a:p>
          <a:p>
            <a:pPr algn="r">
              <a:buNone/>
            </a:pPr>
            <a:r>
              <a:rPr lang="es-ES" sz="1500" dirty="0" smtClean="0"/>
              <a:t>     </a:t>
            </a:r>
            <a:r>
              <a:rPr lang="x-none" sz="1500" smtClean="0"/>
              <a:t>Chávez</a:t>
            </a:r>
            <a:r>
              <a:rPr lang="x-none" sz="1500" smtClean="0"/>
              <a:t>, H., </a:t>
            </a:r>
            <a:r>
              <a:rPr lang="x-none" sz="1500" i="1" smtClean="0"/>
              <a:t>Aló Presidente</a:t>
            </a:r>
            <a:r>
              <a:rPr lang="x-none" sz="1500" smtClean="0"/>
              <a:t> </a:t>
            </a:r>
            <a:r>
              <a:rPr lang="x-none" sz="1500" i="1" smtClean="0"/>
              <a:t>Nº  366</a:t>
            </a:r>
            <a:r>
              <a:rPr lang="x-none" sz="1500" smtClean="0"/>
              <a:t>, 2010, p. 41. Recuperado en Marzo, 17, 2011 de,</a:t>
            </a:r>
            <a:r>
              <a:rPr lang="x-none" sz="1500" u="sng" smtClean="0">
                <a:hlinkClick r:id="rId3"/>
              </a:rPr>
              <a:t>http://www.alopresidente.gob.ve/Materia_Alo/25</a:t>
            </a:r>
            <a:r>
              <a:rPr lang="x-none" sz="1500" smtClean="0"/>
              <a:t>.</a:t>
            </a:r>
            <a:endParaRPr lang="es-ES" sz="1500"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Contexto</a:t>
            </a:r>
            <a:endParaRPr lang="es-ES" dirty="0"/>
          </a:p>
        </p:txBody>
      </p:sp>
      <p:sp>
        <p:nvSpPr>
          <p:cNvPr id="3" name="2 Marcador de contenido"/>
          <p:cNvSpPr>
            <a:spLocks noGrp="1"/>
          </p:cNvSpPr>
          <p:nvPr>
            <p:ph sz="quarter" idx="1"/>
          </p:nvPr>
        </p:nvSpPr>
        <p:spPr/>
        <p:txBody>
          <a:bodyPr/>
          <a:lstStyle/>
          <a:p>
            <a:r>
              <a:rPr lang="es-ES" dirty="0" smtClean="0"/>
              <a:t>Caso RCTV.</a:t>
            </a:r>
          </a:p>
          <a:p>
            <a:pPr lvl="1"/>
            <a:r>
              <a:rPr lang="es-ES" dirty="0" smtClean="0"/>
              <a:t>27 de mayo 2007</a:t>
            </a:r>
          </a:p>
          <a:p>
            <a:pPr>
              <a:buNone/>
            </a:pPr>
            <a:endParaRPr lang="es-ES" dirty="0" smtClean="0"/>
          </a:p>
          <a:p>
            <a:r>
              <a:rPr lang="es-ES" dirty="0" smtClean="0"/>
              <a:t>34 emisoras.</a:t>
            </a:r>
          </a:p>
          <a:p>
            <a:pPr lvl="1"/>
            <a:r>
              <a:rPr lang="es-ES" dirty="0" smtClean="0"/>
              <a:t>31 de julio de 2009</a:t>
            </a:r>
          </a:p>
          <a:p>
            <a:pPr>
              <a:buNone/>
            </a:pPr>
            <a:endParaRPr lang="es-ES" dirty="0" smtClean="0"/>
          </a:p>
          <a:p>
            <a:r>
              <a:rPr lang="es-ES" dirty="0" smtClean="0"/>
              <a:t>Sexto poder.</a:t>
            </a:r>
          </a:p>
          <a:p>
            <a:pPr lvl="1"/>
            <a:r>
              <a:rPr lang="es-ES" dirty="0" smtClean="0"/>
              <a:t>21 de agosto de 2011</a:t>
            </a:r>
          </a:p>
          <a:p>
            <a:pPr>
              <a:buNone/>
            </a:pPr>
            <a:endParaRPr lang="es-ES" dirty="0" smtClean="0"/>
          </a:p>
          <a:p>
            <a:pPr>
              <a:buNone/>
            </a:pP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Contexto</a:t>
            </a:r>
            <a:endParaRPr lang="es-ES" dirty="0"/>
          </a:p>
        </p:txBody>
      </p:sp>
      <p:sp>
        <p:nvSpPr>
          <p:cNvPr id="3" name="2 Marcador de contenido"/>
          <p:cNvSpPr>
            <a:spLocks noGrp="1"/>
          </p:cNvSpPr>
          <p:nvPr>
            <p:ph sz="quarter" idx="1"/>
          </p:nvPr>
        </p:nvSpPr>
        <p:spPr>
          <a:xfrm>
            <a:off x="467544" y="1556792"/>
            <a:ext cx="7467600" cy="4873752"/>
          </a:xfrm>
        </p:spPr>
        <p:txBody>
          <a:bodyPr>
            <a:normAutofit/>
          </a:bodyPr>
          <a:lstStyle/>
          <a:p>
            <a:pPr>
              <a:buNone/>
            </a:pPr>
            <a:r>
              <a:rPr lang="es-VE" dirty="0" smtClean="0"/>
              <a:t>Violaciones a la libertad de expresión:</a:t>
            </a:r>
          </a:p>
          <a:p>
            <a:r>
              <a:rPr lang="es-VE" dirty="0" smtClean="0"/>
              <a:t>2010: se </a:t>
            </a:r>
            <a:r>
              <a:rPr lang="es-VE" dirty="0" smtClean="0"/>
              <a:t>registraron 159 </a:t>
            </a:r>
            <a:r>
              <a:rPr lang="es-VE" dirty="0" smtClean="0"/>
              <a:t>violaciones.</a:t>
            </a:r>
          </a:p>
          <a:p>
            <a:r>
              <a:rPr lang="es-VE" dirty="0" smtClean="0"/>
              <a:t>2009: </a:t>
            </a:r>
            <a:r>
              <a:rPr lang="es-VE" dirty="0" smtClean="0"/>
              <a:t>hubo 246 casos de agresión. </a:t>
            </a:r>
            <a:endParaRPr lang="es-VE" dirty="0" smtClean="0"/>
          </a:p>
          <a:p>
            <a:pPr>
              <a:buNone/>
            </a:pPr>
            <a:r>
              <a:rPr lang="es-VE" dirty="0" smtClean="0"/>
              <a:t> </a:t>
            </a:r>
            <a:r>
              <a:rPr lang="es-VE" dirty="0" smtClean="0"/>
              <a:t> “</a:t>
            </a:r>
            <a:r>
              <a:rPr lang="es-VE" dirty="0" smtClean="0"/>
              <a:t>Los casos y violaciones registradas evidencian que persiste un proceso de hostigamiento a periodistas y medios de comunicación restringiendo las garantías para el ejercicio del derecho humano a la libertad de expresión”. </a:t>
            </a:r>
            <a:endParaRPr lang="es-VE" dirty="0" smtClean="0"/>
          </a:p>
          <a:p>
            <a:pPr>
              <a:buNone/>
            </a:pPr>
            <a:endParaRPr lang="es-ES" dirty="0" smtClean="0"/>
          </a:p>
          <a:p>
            <a:pPr algn="r">
              <a:buNone/>
            </a:pPr>
            <a:r>
              <a:rPr lang="x-none" sz="1700" smtClean="0"/>
              <a:t>Espacio Público, </a:t>
            </a:r>
            <a:r>
              <a:rPr lang="x-none" sz="1700" i="1" smtClean="0"/>
              <a:t>Informe 2010 Venezuela</a:t>
            </a:r>
            <a:r>
              <a:rPr lang="x-none" sz="1700" smtClean="0"/>
              <a:t>. Recuperado en junio, 2011 de: </a:t>
            </a:r>
            <a:r>
              <a:rPr lang="x-none" sz="1700" u="sng" smtClean="0">
                <a:hlinkClick r:id="rId3"/>
              </a:rPr>
              <a:t>http://www.espaciopublico.org</a:t>
            </a:r>
            <a:r>
              <a:rPr lang="x-none" sz="1700" smtClean="0"/>
              <a:t>.</a:t>
            </a:r>
            <a:endParaRPr lang="es-ES" sz="1700"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normAutofit/>
          </a:bodyPr>
          <a:lstStyle/>
          <a:p>
            <a:r>
              <a:rPr lang="es-VE" dirty="0" smtClean="0"/>
              <a:t> Tipo de violaciones:</a:t>
            </a:r>
          </a:p>
          <a:p>
            <a:pPr>
              <a:buNone/>
            </a:pPr>
            <a:r>
              <a:rPr lang="es-VE" dirty="0" smtClean="0"/>
              <a:t> </a:t>
            </a:r>
            <a:r>
              <a:rPr lang="es-VE" dirty="0" smtClean="0"/>
              <a:t>Censura: 26.9%</a:t>
            </a:r>
          </a:p>
          <a:p>
            <a:pPr>
              <a:buNone/>
            </a:pPr>
            <a:r>
              <a:rPr lang="es-VE" dirty="0" smtClean="0"/>
              <a:t> Agresión: 23,8% y </a:t>
            </a:r>
          </a:p>
          <a:p>
            <a:pPr>
              <a:buNone/>
            </a:pPr>
            <a:r>
              <a:rPr lang="es-VE" dirty="0" smtClean="0"/>
              <a:t> </a:t>
            </a:r>
            <a:r>
              <a:rPr lang="es-VE" dirty="0" smtClean="0"/>
              <a:t>Hostigamiento:15,5%</a:t>
            </a:r>
          </a:p>
          <a:p>
            <a:pPr>
              <a:buNone/>
            </a:pPr>
            <a:endParaRPr lang="es-VE" dirty="0" smtClean="0"/>
          </a:p>
          <a:p>
            <a:r>
              <a:rPr lang="es-VE" dirty="0" smtClean="0"/>
              <a:t>Víctimas de violaciones:</a:t>
            </a:r>
          </a:p>
          <a:p>
            <a:pPr>
              <a:buNone/>
            </a:pPr>
            <a:r>
              <a:rPr lang="es-VE" dirty="0" smtClean="0"/>
              <a:t> Periodistas: 38,6 %</a:t>
            </a:r>
          </a:p>
          <a:p>
            <a:pPr>
              <a:buNone/>
            </a:pPr>
            <a:r>
              <a:rPr lang="es-VE" dirty="0" smtClean="0"/>
              <a:t> Medios </a:t>
            </a:r>
            <a:r>
              <a:rPr lang="es-VE" dirty="0" smtClean="0"/>
              <a:t>de </a:t>
            </a:r>
            <a:r>
              <a:rPr lang="es-VE" dirty="0" smtClean="0"/>
              <a:t>comunicación: 21,0%</a:t>
            </a:r>
          </a:p>
          <a:p>
            <a:pPr>
              <a:buNone/>
            </a:pPr>
            <a:r>
              <a:rPr lang="es-VE" dirty="0" smtClean="0"/>
              <a:t> </a:t>
            </a:r>
            <a:r>
              <a:rPr lang="es-VE" dirty="0" smtClean="0"/>
              <a:t>Camarógrafos: 10,4%</a:t>
            </a:r>
            <a:endParaRPr lang="es-ES" dirty="0" smtClean="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Poder judicial</a:t>
            </a:r>
            <a:endParaRPr lang="es-ES" dirty="0"/>
          </a:p>
        </p:txBody>
      </p:sp>
      <p:sp>
        <p:nvSpPr>
          <p:cNvPr id="3" name="2 Marcador de contenido"/>
          <p:cNvSpPr>
            <a:spLocks noGrp="1"/>
          </p:cNvSpPr>
          <p:nvPr>
            <p:ph sz="quarter" idx="1"/>
          </p:nvPr>
        </p:nvSpPr>
        <p:spPr/>
        <p:txBody>
          <a:bodyPr/>
          <a:lstStyle/>
          <a:p>
            <a:r>
              <a:rPr lang="es-ES" dirty="0" smtClean="0"/>
              <a:t>Falta de </a:t>
            </a:r>
            <a:r>
              <a:rPr lang="es-ES" dirty="0" smtClean="0"/>
              <a:t>independencia</a:t>
            </a:r>
            <a:r>
              <a:rPr lang="es-ES" dirty="0" smtClean="0"/>
              <a:t>: </a:t>
            </a:r>
          </a:p>
          <a:p>
            <a:r>
              <a:rPr lang="es-ES" dirty="0" smtClean="0"/>
              <a:t>2010: </a:t>
            </a:r>
            <a:r>
              <a:rPr lang="es-VE" dirty="0" smtClean="0"/>
              <a:t>206 jueces provisorios, 858 jueces temporales y 315 jueces </a:t>
            </a:r>
            <a:r>
              <a:rPr lang="es-VE" dirty="0" smtClean="0"/>
              <a:t>accidentales</a:t>
            </a:r>
          </a:p>
          <a:p>
            <a:r>
              <a:rPr lang="es-VE" dirty="0" smtClean="0"/>
              <a:t>Último concurso: 2001</a:t>
            </a:r>
          </a:p>
          <a:p>
            <a:endParaRPr lang="es-VE" dirty="0" smtClean="0"/>
          </a:p>
          <a:p>
            <a:r>
              <a:rPr lang="es-VE" dirty="0" smtClean="0"/>
              <a:t>Casos emblemáticos:</a:t>
            </a:r>
          </a:p>
          <a:p>
            <a:r>
              <a:rPr lang="es-VE" dirty="0" smtClean="0"/>
              <a:t>Jueza Alicia Torres</a:t>
            </a:r>
          </a:p>
          <a:p>
            <a:r>
              <a:rPr lang="es-VE" dirty="0" err="1" smtClean="0"/>
              <a:t>Rios</a:t>
            </a:r>
            <a:r>
              <a:rPr lang="es-VE" dirty="0" smtClean="0"/>
              <a:t> Vs. Venezuela</a:t>
            </a:r>
          </a:p>
          <a:p>
            <a:r>
              <a:rPr lang="es-VE" dirty="0" err="1" smtClean="0"/>
              <a:t>Perozo</a:t>
            </a:r>
            <a:r>
              <a:rPr lang="es-VE" dirty="0" smtClean="0"/>
              <a:t> Vs. Venezuela</a:t>
            </a:r>
            <a:endParaRPr lang="es-ES" dirty="0" smtClean="0"/>
          </a:p>
          <a:p>
            <a:pPr marL="457200" indent="-457200">
              <a:buFont typeface="+mj-lt"/>
              <a:buAutoNum type="arabicPeriod"/>
            </a:pPr>
            <a:endParaRPr lang="es-ES" dirty="0" smtClean="0"/>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915816" y="908720"/>
            <a:ext cx="2376264" cy="830997"/>
          </a:xfrm>
          <a:prstGeom prst="rect">
            <a:avLst/>
          </a:prstGeom>
          <a:noFill/>
          <a:ln>
            <a:noFill/>
          </a:ln>
        </p:spPr>
        <p:txBody>
          <a:bodyPr wrap="square" rtlCol="0">
            <a:spAutoFit/>
          </a:bodyPr>
          <a:lstStyle/>
          <a:p>
            <a:pPr algn="ctr"/>
            <a:r>
              <a:rPr lang="es-ES" sz="2400" dirty="0" smtClean="0"/>
              <a:t>Discurso </a:t>
            </a:r>
            <a:r>
              <a:rPr lang="es-ES" sz="2400" dirty="0" err="1" smtClean="0"/>
              <a:t>criminalizador</a:t>
            </a:r>
            <a:endParaRPr lang="es-ES" sz="2400" dirty="0"/>
          </a:p>
        </p:txBody>
      </p:sp>
      <p:sp>
        <p:nvSpPr>
          <p:cNvPr id="5" name="4 CuadroTexto"/>
          <p:cNvSpPr txBox="1"/>
          <p:nvPr/>
        </p:nvSpPr>
        <p:spPr>
          <a:xfrm>
            <a:off x="6300192" y="3174067"/>
            <a:ext cx="2304256" cy="830997"/>
          </a:xfrm>
          <a:prstGeom prst="rect">
            <a:avLst/>
          </a:prstGeom>
          <a:noFill/>
          <a:ln>
            <a:noFill/>
          </a:ln>
        </p:spPr>
        <p:txBody>
          <a:bodyPr wrap="square" rtlCol="0">
            <a:spAutoFit/>
          </a:bodyPr>
          <a:lstStyle/>
          <a:p>
            <a:pPr algn="ctr"/>
            <a:r>
              <a:rPr lang="es-ES" sz="2400" dirty="0" smtClean="0"/>
              <a:t>Agresiones a periodistas</a:t>
            </a:r>
            <a:endParaRPr lang="es-ES" sz="2400" dirty="0"/>
          </a:p>
        </p:txBody>
      </p:sp>
      <p:sp>
        <p:nvSpPr>
          <p:cNvPr id="7" name="6 CuadroTexto"/>
          <p:cNvSpPr txBox="1"/>
          <p:nvPr/>
        </p:nvSpPr>
        <p:spPr>
          <a:xfrm>
            <a:off x="3347864" y="5085184"/>
            <a:ext cx="2592288" cy="461665"/>
          </a:xfrm>
          <a:prstGeom prst="rect">
            <a:avLst/>
          </a:prstGeom>
          <a:noFill/>
          <a:ln>
            <a:noFill/>
          </a:ln>
        </p:spPr>
        <p:txBody>
          <a:bodyPr wrap="square" rtlCol="0">
            <a:spAutoFit/>
          </a:bodyPr>
          <a:lstStyle/>
          <a:p>
            <a:r>
              <a:rPr lang="es-ES" sz="2400" dirty="0" smtClean="0"/>
              <a:t>Autocensura</a:t>
            </a:r>
            <a:endParaRPr lang="es-ES" sz="2400" dirty="0"/>
          </a:p>
        </p:txBody>
      </p:sp>
      <p:sp>
        <p:nvSpPr>
          <p:cNvPr id="8" name="7 CuadroTexto"/>
          <p:cNvSpPr txBox="1"/>
          <p:nvPr/>
        </p:nvSpPr>
        <p:spPr>
          <a:xfrm>
            <a:off x="-396552" y="3174067"/>
            <a:ext cx="3096344" cy="830997"/>
          </a:xfrm>
          <a:prstGeom prst="rect">
            <a:avLst/>
          </a:prstGeom>
          <a:noFill/>
          <a:ln>
            <a:noFill/>
          </a:ln>
        </p:spPr>
        <p:txBody>
          <a:bodyPr wrap="square" rtlCol="0">
            <a:spAutoFit/>
          </a:bodyPr>
          <a:lstStyle/>
          <a:p>
            <a:pPr algn="ctr"/>
            <a:r>
              <a:rPr lang="es-ES" sz="2400" dirty="0" smtClean="0"/>
              <a:t>Jueces </a:t>
            </a:r>
          </a:p>
          <a:p>
            <a:pPr algn="ctr"/>
            <a:r>
              <a:rPr lang="es-ES" sz="2400" dirty="0" smtClean="0"/>
              <a:t>intimidados</a:t>
            </a:r>
            <a:endParaRPr lang="es-ES" sz="2400" dirty="0"/>
          </a:p>
        </p:txBody>
      </p:sp>
      <p:sp>
        <p:nvSpPr>
          <p:cNvPr id="15" name="14 Flecha doblada"/>
          <p:cNvSpPr/>
          <p:nvPr/>
        </p:nvSpPr>
        <p:spPr>
          <a:xfrm rot="5400000">
            <a:off x="6372200" y="1229851"/>
            <a:ext cx="1368152" cy="13681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8" name="17 Flecha doblada"/>
          <p:cNvSpPr/>
          <p:nvPr/>
        </p:nvSpPr>
        <p:spPr>
          <a:xfrm rot="5400000" flipV="1">
            <a:off x="683060" y="1232756"/>
            <a:ext cx="1368152" cy="144016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1" name="10 CuadroTexto"/>
          <p:cNvSpPr txBox="1"/>
          <p:nvPr/>
        </p:nvSpPr>
        <p:spPr>
          <a:xfrm>
            <a:off x="3203848" y="3399383"/>
            <a:ext cx="2592288" cy="461665"/>
          </a:xfrm>
          <a:prstGeom prst="rect">
            <a:avLst/>
          </a:prstGeom>
          <a:noFill/>
          <a:ln>
            <a:noFill/>
          </a:ln>
        </p:spPr>
        <p:txBody>
          <a:bodyPr wrap="square" rtlCol="0">
            <a:spAutoFit/>
          </a:bodyPr>
          <a:lstStyle/>
          <a:p>
            <a:r>
              <a:rPr lang="es-ES" sz="2400" b="1" dirty="0" smtClean="0"/>
              <a:t>IMPUNIDAD</a:t>
            </a:r>
            <a:endParaRPr lang="es-ES" sz="2400" b="1" dirty="0"/>
          </a:p>
        </p:txBody>
      </p:sp>
      <p:sp>
        <p:nvSpPr>
          <p:cNvPr id="12" name="11 Flecha derecha"/>
          <p:cNvSpPr/>
          <p:nvPr/>
        </p:nvSpPr>
        <p:spPr>
          <a:xfrm>
            <a:off x="2339752" y="3356992"/>
            <a:ext cx="64807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Flecha izquierda"/>
          <p:cNvSpPr/>
          <p:nvPr/>
        </p:nvSpPr>
        <p:spPr>
          <a:xfrm>
            <a:off x="5508104" y="3284984"/>
            <a:ext cx="648072"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Flecha abajo"/>
          <p:cNvSpPr/>
          <p:nvPr/>
        </p:nvSpPr>
        <p:spPr>
          <a:xfrm>
            <a:off x="3923928" y="4005064"/>
            <a:ext cx="72008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S" dirty="0"/>
          </a:p>
        </p:txBody>
      </p:sp>
      <p:sp>
        <p:nvSpPr>
          <p:cNvPr id="3" name="2 Marcador de contenido"/>
          <p:cNvSpPr>
            <a:spLocks noGrp="1"/>
          </p:cNvSpPr>
          <p:nvPr>
            <p:ph sz="quarter" idx="1"/>
          </p:nvPr>
        </p:nvSpPr>
        <p:spPr/>
        <p:txBody>
          <a:bodyPr/>
          <a:lstStyle/>
          <a:p>
            <a:pPr marL="457200" indent="-457200">
              <a:buFont typeface="+mj-lt"/>
              <a:buAutoNum type="arabicPeriod"/>
            </a:pPr>
            <a:r>
              <a:rPr lang="es-ES" dirty="0" smtClean="0"/>
              <a:t>Exigir la responsabilidad internacional del Estado venezolano por su constante criminalización del ejercicio del periodismo.</a:t>
            </a:r>
          </a:p>
          <a:p>
            <a:pPr marL="457200" indent="-457200">
              <a:buFont typeface="+mj-lt"/>
              <a:buAutoNum type="arabicPeriod"/>
            </a:pPr>
            <a:r>
              <a:rPr lang="es-ES" dirty="0" smtClean="0"/>
              <a:t>Adaptar la legislación interna a los estándares internacionales en materia de independencia del Poder Judicial y aplicar correctamente las mismas.</a:t>
            </a:r>
          </a:p>
          <a:p>
            <a:pPr marL="457200" indent="-457200">
              <a:buFont typeface="+mj-lt"/>
              <a:buAutoNum type="arabicPeriod"/>
            </a:pPr>
            <a:r>
              <a:rPr lang="es-ES" dirty="0" smtClean="0"/>
              <a:t>Proteger la libertad de expresión mediante la instauración del mismo como un bien jurídico protegido penalmente.</a:t>
            </a:r>
          </a:p>
          <a:p>
            <a:pPr marL="457200" indent="-457200">
              <a:buFont typeface="+mj-lt"/>
              <a:buAutoNum type="arabicPeriod"/>
            </a:pPr>
            <a:r>
              <a:rPr lang="es-ES" dirty="0" smtClean="0"/>
              <a:t>Crear campañas comunicacionales que permitan contrarrestar el hostil discurso oficial.</a:t>
            </a: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259</TotalTime>
  <Words>624</Words>
  <Application>Microsoft Office PowerPoint</Application>
  <PresentationFormat>Presentación en pantalla (4:3)</PresentationFormat>
  <Paragraphs>76</Paragraphs>
  <Slides>9</Slides>
  <Notes>9</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Mirador</vt:lpstr>
      <vt:lpstr>   LA CRIMINALIZACIÓN DEL EJERCICIO DEL PERIODISMO  </vt:lpstr>
      <vt:lpstr>Análisis del Discurso</vt:lpstr>
      <vt:lpstr>Diapositiva 3</vt:lpstr>
      <vt:lpstr>Contexto</vt:lpstr>
      <vt:lpstr>Contexto</vt:lpstr>
      <vt:lpstr>Diapositiva 6</vt:lpstr>
      <vt:lpstr>Poder judicial</vt:lpstr>
      <vt:lpstr>Diapositiva 8</vt:lpstr>
      <vt:lpstr>Recomendaciones:</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31</cp:revision>
  <dcterms:created xsi:type="dcterms:W3CDTF">2011-08-25T04:07:19Z</dcterms:created>
  <dcterms:modified xsi:type="dcterms:W3CDTF">2011-08-25T19:59:03Z</dcterms:modified>
</cp:coreProperties>
</file>