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22" r:id="rId3"/>
    <p:sldId id="258" r:id="rId4"/>
    <p:sldId id="261" r:id="rId5"/>
    <p:sldId id="334" r:id="rId6"/>
    <p:sldId id="325" r:id="rId7"/>
    <p:sldId id="336" r:id="rId8"/>
    <p:sldId id="337" r:id="rId9"/>
    <p:sldId id="324" r:id="rId10"/>
    <p:sldId id="326" r:id="rId11"/>
    <p:sldId id="277" r:id="rId12"/>
    <p:sldId id="327" r:id="rId13"/>
    <p:sldId id="335" r:id="rId14"/>
    <p:sldId id="328" r:id="rId15"/>
    <p:sldId id="323" r:id="rId16"/>
    <p:sldId id="333" r:id="rId17"/>
    <p:sldId id="329" r:id="rId18"/>
    <p:sldId id="332" r:id="rId19"/>
    <p:sldId id="308" r:id="rId20"/>
    <p:sldId id="312" r:id="rId21"/>
    <p:sldId id="330" r:id="rId22"/>
    <p:sldId id="331" r:id="rId23"/>
    <p:sldId id="318" r:id="rId2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12" autoAdjust="0"/>
    <p:restoredTop sz="94660"/>
  </p:normalViewPr>
  <p:slideViewPr>
    <p:cSldViewPr>
      <p:cViewPr>
        <p:scale>
          <a:sx n="64" d="100"/>
          <a:sy n="64" d="100"/>
        </p:scale>
        <p:origin x="-12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D9753-3883-4EBD-862B-14EA5B0CEE7F}" type="datetimeFigureOut">
              <a:rPr lang="es-ES" smtClean="0"/>
              <a:pPr/>
              <a:t>25/08/2011</a:t>
            </a:fld>
            <a:endParaRPr lang="es-E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DD843-41E2-4DC6-BF3E-208828AA83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9DD843-41E2-4DC6-BF3E-208828AA83D1}" type="slidenum">
              <a:rPr lang="es-ES" smtClean="0"/>
              <a:pPr/>
              <a:t>13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F641D-2584-4A8F-A940-B9FE7C2C6C97}" type="datetimeFigureOut">
              <a:rPr lang="pt-BR"/>
              <a:pPr>
                <a:defRPr/>
              </a:pPr>
              <a:t>25/08/2011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A478A-5CB3-43F0-B4B4-5588E897E2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E63B4-410F-4711-B58B-052AD4DCC4BE}" type="datetimeFigureOut">
              <a:rPr lang="pt-BR"/>
              <a:pPr>
                <a:defRPr/>
              </a:pPr>
              <a:t>25/08/2011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458B7-0DFA-4880-9AAC-77DB9CA7344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DAA03-D845-4A68-A5C6-4C4CB9AF4194}" type="datetimeFigureOut">
              <a:rPr lang="pt-BR"/>
              <a:pPr>
                <a:defRPr/>
              </a:pPr>
              <a:t>25/08/2011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561F3-AC21-4BA1-BD9F-FBFD03850C0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BD363-B9D5-44EA-932F-BA30F2E22EAD}" type="datetimeFigureOut">
              <a:rPr lang="pt-BR"/>
              <a:pPr>
                <a:defRPr/>
              </a:pPr>
              <a:t>25/08/2011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19335-C9D7-4BC2-A1B6-E643FFDF44A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10F27-B353-42FD-A133-1F81F72DC4B3}" type="datetimeFigureOut">
              <a:rPr lang="pt-BR"/>
              <a:pPr>
                <a:defRPr/>
              </a:pPr>
              <a:t>25/08/2011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1F693-46D4-4DD3-AD9D-F214A2513F5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D46D1-4761-4945-B828-A35DE50732AE}" type="datetimeFigureOut">
              <a:rPr lang="pt-BR"/>
              <a:pPr>
                <a:defRPr/>
              </a:pPr>
              <a:t>25/08/2011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D8F04-4152-478D-8981-4247C4EFBBA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2B9A5-0C96-43B0-932A-BFBF6802284D}" type="datetimeFigureOut">
              <a:rPr lang="pt-BR"/>
              <a:pPr>
                <a:defRPr/>
              </a:pPr>
              <a:t>25/08/2011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63FF1-74BA-4FD5-A26F-B2AD59F43B9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C5C2C-284C-403D-97C9-A62506ACF425}" type="datetimeFigureOut">
              <a:rPr lang="pt-BR"/>
              <a:pPr>
                <a:defRPr/>
              </a:pPr>
              <a:t>25/08/2011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4092D-E2E5-4205-808A-D8162E7E8AF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81DC8-F972-4888-B597-34DAC89332AD}" type="datetimeFigureOut">
              <a:rPr lang="pt-BR"/>
              <a:pPr>
                <a:defRPr/>
              </a:pPr>
              <a:t>25/08/2011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73A83-B501-44B6-B6B9-D41FE6BD8E9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12D40-A5BA-4F6D-B941-B1D44A686017}" type="datetimeFigureOut">
              <a:rPr lang="pt-BR"/>
              <a:pPr>
                <a:defRPr/>
              </a:pPr>
              <a:t>25/08/2011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19C66-F2B4-4252-8861-066C8E788AC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90A8E-7447-4DFF-85E4-D0F41C5A0D2B}" type="datetimeFigureOut">
              <a:rPr lang="pt-BR"/>
              <a:pPr>
                <a:defRPr/>
              </a:pPr>
              <a:t>25/08/2011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39D0E-AFC0-4B6B-9E19-07D7D5E88D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131B50-68D4-49B6-8C30-2F188FFF3721}" type="datetimeFigureOut">
              <a:rPr lang="pt-BR"/>
              <a:pPr>
                <a:defRPr/>
              </a:pPr>
              <a:t>25/08/2011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B5BAA69-8E20-483E-8BFD-E3887B536F3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>
          <a:xfrm>
            <a:off x="684213" y="4292600"/>
            <a:ext cx="7772400" cy="1758950"/>
          </a:xfrm>
        </p:spPr>
        <p:txBody>
          <a:bodyPr/>
          <a:lstStyle/>
          <a:p>
            <a:pPr eaLnBrk="1" hangingPunct="1"/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 </a:t>
            </a:r>
            <a:r>
              <a:rPr lang="pt-BR" sz="2800" b="1" dirty="0" smtClean="0"/>
              <a:t>LA EFICACIA DEL PROGRAMA NACIONAL DEL PROTECCIÓN A LOS DEFENSORES DE LOS DERECHOS HUMANOS PARA  LOS  PERIODISTAS BRASILEÑOS </a:t>
            </a:r>
            <a:br>
              <a:rPr lang="pt-BR" sz="2800" b="1" dirty="0" smtClean="0"/>
            </a:br>
            <a:endParaRPr lang="pt-BR" sz="2800" dirty="0" smtClean="0"/>
          </a:p>
        </p:txBody>
      </p:sp>
      <p:pic>
        <p:nvPicPr>
          <p:cNvPr id="2051" name="Imagem 3" descr="logo_1267634545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2276475"/>
            <a:ext cx="31099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Imagem 4" descr="sip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1700213"/>
            <a:ext cx="2038350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0" y="404813"/>
            <a:ext cx="9144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800" b="1" dirty="0" smtClean="0">
                <a:latin typeface="+mj-lt"/>
              </a:rPr>
              <a:t>CONFERENCIA </a:t>
            </a:r>
            <a:r>
              <a:rPr lang="pt-BR" sz="2800" b="1" dirty="0">
                <a:latin typeface="+mj-lt"/>
              </a:rPr>
              <a:t>HEMISFÉRICA </a:t>
            </a:r>
            <a:r>
              <a:rPr lang="pt-BR" sz="2800" b="1" dirty="0" smtClean="0">
                <a:latin typeface="+mj-lt"/>
              </a:rPr>
              <a:t>UNIVERSITARIA </a:t>
            </a:r>
            <a:endParaRPr lang="pt-BR" sz="2800" b="1" dirty="0"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Desafios para incluir a periodistas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525963"/>
          </a:xfrm>
        </p:spPr>
        <p:txBody>
          <a:bodyPr/>
          <a:lstStyle/>
          <a:p>
            <a:pPr algn="just"/>
            <a:r>
              <a:rPr lang="es-ES" smtClean="0"/>
              <a:t>Es necesario que  la sociedad civil y los agentes (periodistas)  se reconozcan:	</a:t>
            </a:r>
          </a:p>
          <a:p>
            <a:pPr lvl="1" algn="just"/>
            <a:r>
              <a:rPr lang="es-ES" sz="3200" smtClean="0"/>
              <a:t>Defensores de Derechos Humanos</a:t>
            </a:r>
            <a:r>
              <a:rPr lang="es-ES" smtClean="0"/>
              <a:t> </a:t>
            </a:r>
          </a:p>
          <a:p>
            <a:pPr lvl="2" algn="just"/>
            <a:r>
              <a:rPr lang="es-ES" sz="3200" smtClean="0"/>
              <a:t>Agentes de Libertad de Expresión</a:t>
            </a:r>
          </a:p>
          <a:p>
            <a:pPr lvl="2" algn="just"/>
            <a:r>
              <a:rPr lang="es-ES" sz="3200" smtClean="0"/>
              <a:t>Mediadores narrativos de disputas y violaciones que involucran Derechos Humanos </a:t>
            </a:r>
          </a:p>
          <a:p>
            <a:pPr algn="just">
              <a:buFont typeface="Arial" charset="0"/>
              <a:buNone/>
            </a:pPr>
            <a:r>
              <a:rPr lang="es-ES" smtClean="0"/>
              <a:t>		</a:t>
            </a:r>
          </a:p>
          <a:p>
            <a:pPr algn="just">
              <a:buFont typeface="Arial" charset="0"/>
              <a:buNone/>
            </a:pPr>
            <a:r>
              <a:rPr lang="es-ES" smtClean="0"/>
              <a:t>	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Perfil de </a:t>
            </a:r>
            <a:r>
              <a:rPr lang="pt-BR" dirty="0" err="1" smtClean="0"/>
              <a:t>las</a:t>
            </a:r>
            <a:r>
              <a:rPr lang="pt-BR" dirty="0" smtClean="0"/>
              <a:t> </a:t>
            </a:r>
            <a:r>
              <a:rPr lang="pt-BR" dirty="0" err="1" smtClean="0"/>
              <a:t>violaciones</a:t>
            </a:r>
            <a:endParaRPr lang="pt-BR" dirty="0" smtClean="0"/>
          </a:p>
        </p:txBody>
      </p:sp>
      <p:sp>
        <p:nvSpPr>
          <p:cNvPr id="9219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1412875"/>
            <a:ext cx="8229600" cy="4895850"/>
          </a:xfrm>
        </p:spPr>
        <p:txBody>
          <a:bodyPr/>
          <a:lstStyle/>
          <a:p>
            <a:pPr algn="just" eaLnBrk="1" hangingPunct="1"/>
            <a:r>
              <a:rPr lang="es-ES" smtClean="0"/>
              <a:t>Principales agresores:		</a:t>
            </a:r>
          </a:p>
          <a:p>
            <a:pPr lvl="1" algn="just" eaLnBrk="1" hangingPunct="1"/>
            <a:r>
              <a:rPr lang="es-ES" smtClean="0"/>
              <a:t>Policía (22%) </a:t>
            </a:r>
          </a:p>
          <a:p>
            <a:pPr lvl="1" algn="just" eaLnBrk="1" hangingPunct="1"/>
            <a:r>
              <a:rPr lang="es-ES" smtClean="0"/>
              <a:t>Autoridades políticas (42%)</a:t>
            </a:r>
          </a:p>
          <a:p>
            <a:pPr lvl="1" algn="just" eaLnBrk="1" hangingPunct="1">
              <a:buFont typeface="Arial" charset="0"/>
              <a:buNone/>
            </a:pPr>
            <a:endParaRPr lang="es-ES" smtClean="0"/>
          </a:p>
          <a:p>
            <a:pPr algn="just" eaLnBrk="1" hangingPunct="1"/>
            <a:r>
              <a:rPr lang="es-ES" smtClean="0"/>
              <a:t>Indicadores de riesgo:</a:t>
            </a:r>
          </a:p>
          <a:p>
            <a:pPr lvl="1" algn="just" eaLnBrk="1" hangingPunct="1"/>
            <a:r>
              <a:rPr lang="es-ES" smtClean="0"/>
              <a:t>Áreas distantes de grandes centros urbanos</a:t>
            </a:r>
          </a:p>
          <a:p>
            <a:pPr lvl="1" algn="just" eaLnBrk="1" hangingPunct="1"/>
            <a:r>
              <a:rPr lang="es-ES" smtClean="0"/>
              <a:t>Periódicos de pequeño tiraje</a:t>
            </a:r>
          </a:p>
          <a:p>
            <a:pPr algn="just" eaLnBrk="1" hangingPunct="1">
              <a:buFont typeface="Arial" charset="0"/>
              <a:buNone/>
            </a:pPr>
            <a:endParaRPr lang="es-ES" smtClean="0"/>
          </a:p>
          <a:p>
            <a:pPr algn="just" eaLnBrk="1" hangingPunct="1">
              <a:buFont typeface="Arial" charset="0"/>
              <a:buNone/>
            </a:pPr>
            <a:endParaRPr lang="es-E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t-BR" dirty="0" err="1" smtClean="0"/>
              <a:t>Metodología</a:t>
            </a:r>
            <a:r>
              <a:rPr lang="pt-BR" dirty="0" smtClean="0"/>
              <a:t> </a:t>
            </a:r>
          </a:p>
        </p:txBody>
      </p:sp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2"/>
          </a:xfrm>
        </p:spPr>
        <p:txBody>
          <a:bodyPr/>
          <a:lstStyle/>
          <a:p>
            <a:pPr algn="just"/>
            <a:r>
              <a:rPr lang="es-ES" smtClean="0"/>
              <a:t>Análisis de marcos legales (internacionales y nacionales)</a:t>
            </a:r>
          </a:p>
          <a:p>
            <a:pPr algn="just"/>
            <a:r>
              <a:rPr lang="es-ES" smtClean="0"/>
              <a:t>Entrevistas:</a:t>
            </a:r>
          </a:p>
          <a:p>
            <a:pPr lvl="1" algn="just"/>
            <a:r>
              <a:rPr lang="es-ES" smtClean="0"/>
              <a:t>Órganos gubernamentales</a:t>
            </a:r>
          </a:p>
          <a:p>
            <a:pPr lvl="2" algn="just"/>
            <a:r>
              <a:rPr lang="es-ES" smtClean="0"/>
              <a:t>Procuradoría General de Estado RS, Secretaría de Estado de Derechos Humanos RS, Secretaría Especial de Derechos Humanos de la Presidencia de la República</a:t>
            </a:r>
          </a:p>
          <a:p>
            <a:pPr lvl="1" algn="just"/>
            <a:r>
              <a:rPr lang="es-ES" smtClean="0"/>
              <a:t>Dirigentes de órganos gremiales</a:t>
            </a:r>
          </a:p>
          <a:p>
            <a:pPr lvl="2" algn="just"/>
            <a:r>
              <a:rPr lang="es-ES" smtClean="0"/>
              <a:t>FENAJ, sindicatos de periodistas</a:t>
            </a:r>
          </a:p>
          <a:p>
            <a:pPr lvl="1" algn="just">
              <a:buNone/>
            </a:pPr>
            <a:r>
              <a:rPr lang="es-ES" smtClean="0"/>
              <a:t>	-  2 periodistas atacados</a:t>
            </a:r>
          </a:p>
          <a:p>
            <a:pPr lvl="1" algn="just"/>
            <a:r>
              <a:rPr lang="es-ES" smtClean="0"/>
              <a:t>1 periodista  con protección del medio de comunicación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s-ES" sz="3600" dirty="0" smtClean="0"/>
              <a:t>Algunas formas de protección del PPDDH</a:t>
            </a:r>
            <a:endParaRPr lang="es-ES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400600"/>
          </a:xfrm>
        </p:spPr>
        <p:txBody>
          <a:bodyPr/>
          <a:lstStyle/>
          <a:p>
            <a:r>
              <a:rPr lang="es-ES" sz="2800" dirty="0" smtClean="0"/>
              <a:t> </a:t>
            </a:r>
            <a:r>
              <a:rPr lang="es-ES" sz="2800" dirty="0" smtClean="0"/>
              <a:t>La </a:t>
            </a:r>
            <a:r>
              <a:rPr lang="es-ES" sz="2800" dirty="0" smtClean="0"/>
              <a:t>protección policial</a:t>
            </a:r>
            <a:r>
              <a:rPr lang="es-ES" sz="2800" dirty="0" smtClean="0"/>
              <a:t>;</a:t>
            </a:r>
          </a:p>
          <a:p>
            <a:r>
              <a:rPr lang="es-ES" sz="2800" dirty="0" smtClean="0"/>
              <a:t> </a:t>
            </a:r>
            <a:r>
              <a:rPr lang="es-ES" sz="2800" dirty="0" smtClean="0"/>
              <a:t>E</a:t>
            </a:r>
            <a:r>
              <a:rPr lang="es-ES" sz="2800" dirty="0" smtClean="0"/>
              <a:t>l apoyo </a:t>
            </a:r>
            <a:r>
              <a:rPr lang="es-ES" sz="2800" dirty="0" smtClean="0"/>
              <a:t>la asistencia, médica, psicológica y legal</a:t>
            </a:r>
            <a:r>
              <a:rPr lang="es-ES" sz="2800" dirty="0" smtClean="0"/>
              <a:t>;</a:t>
            </a:r>
          </a:p>
          <a:p>
            <a:r>
              <a:rPr lang="es-ES" sz="2800" dirty="0" smtClean="0"/>
              <a:t>P</a:t>
            </a:r>
            <a:r>
              <a:rPr lang="es-ES" sz="2800" dirty="0" smtClean="0"/>
              <a:t>roporcionar asistencia financiera mensual a los medios de subsistencia individual o familiar, si el defensor de los derechos humanos no es capaz de realizar un trabajo o la falta de una fuente regular de ingresos;</a:t>
            </a:r>
          </a:p>
          <a:p>
            <a:r>
              <a:rPr lang="es-ES" sz="2800" dirty="0" smtClean="0"/>
              <a:t>Caso necesario </a:t>
            </a:r>
            <a:r>
              <a:rPr lang="es-ES" sz="2800" dirty="0" smtClean="0"/>
              <a:t>cambio </a:t>
            </a:r>
            <a:r>
              <a:rPr lang="es-ES" sz="2800" dirty="0" smtClean="0"/>
              <a:t>de residencia o alojamiento </a:t>
            </a:r>
            <a:r>
              <a:rPr lang="es-ES" sz="2800" dirty="0" smtClean="0"/>
              <a:t>temporal en</a:t>
            </a:r>
            <a:r>
              <a:rPr lang="es-ES" sz="2800" dirty="0" smtClean="0"/>
              <a:t> una constante confidencial, con la protección, </a:t>
            </a:r>
            <a:r>
              <a:rPr lang="es-ES" sz="2800" dirty="0" smtClean="0"/>
              <a:t>y</a:t>
            </a:r>
          </a:p>
          <a:p>
            <a:r>
              <a:rPr lang="es-ES" sz="2800" dirty="0" smtClean="0"/>
              <a:t>Transferencia</a:t>
            </a:r>
            <a:r>
              <a:rPr lang="es-ES" sz="2800" dirty="0" smtClean="0"/>
              <a:t> para </a:t>
            </a:r>
            <a:r>
              <a:rPr lang="es-ES" sz="2800" dirty="0" smtClean="0"/>
              <a:t>el Programa de</a:t>
            </a:r>
            <a:r>
              <a:rPr lang="es-ES" sz="2800" dirty="0" smtClean="0"/>
              <a:t> protección de las víctimas y testigos amenazados</a:t>
            </a:r>
            <a:endParaRPr lang="pt-BR" sz="2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Qué</a:t>
            </a:r>
            <a:r>
              <a:rPr lang="pt-BR" dirty="0" smtClean="0"/>
              <a:t> </a:t>
            </a:r>
            <a:r>
              <a:rPr lang="pt-BR" dirty="0" err="1" smtClean="0"/>
              <a:t>aprendimos</a:t>
            </a:r>
            <a:endParaRPr lang="pt-BR" dirty="0" smtClean="0"/>
          </a:p>
        </p:txBody>
      </p:sp>
      <p:sp>
        <p:nvSpPr>
          <p:cNvPr id="11267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2"/>
          </a:xfrm>
        </p:spPr>
        <p:txBody>
          <a:bodyPr/>
          <a:lstStyle/>
          <a:p>
            <a:pPr algn="just"/>
            <a:r>
              <a:rPr lang="es-ES" dirty="0" smtClean="0"/>
              <a:t>El programa está en fase de implementación en Brasil y depende de la voluntad de los estados:</a:t>
            </a:r>
          </a:p>
          <a:p>
            <a:pPr lvl="1" algn="just"/>
            <a:r>
              <a:rPr lang="es-ES" dirty="0" smtClean="0"/>
              <a:t>De las 27 unidades federativas, apenas 8 adoptaron el PPDDH</a:t>
            </a:r>
          </a:p>
          <a:p>
            <a:pPr lvl="1" algn="just"/>
            <a:r>
              <a:rPr lang="es-ES" dirty="0" smtClean="0"/>
              <a:t>De 8, apenas 5 están cumpliendo el programa y la función de protección </a:t>
            </a:r>
          </a:p>
          <a:p>
            <a:pPr lvl="1" algn="just"/>
            <a:r>
              <a:rPr lang="es-ES" dirty="0" smtClean="0"/>
              <a:t>Actualmente 150 defensores de derechos humanos están protegidos por el Programa de Protección. No nos fue divulgado si tienen periodistas protegidos en el programa. </a:t>
            </a:r>
          </a:p>
          <a:p>
            <a:pPr algn="just">
              <a:buFont typeface="Arial" charset="0"/>
              <a:buNone/>
            </a:pPr>
            <a:endParaRPr lang="es-E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programa no tiene visibilidad pública  </a:t>
            </a:r>
          </a:p>
        </p:txBody>
      </p:sp>
      <p:sp>
        <p:nvSpPr>
          <p:cNvPr id="12291" name="Espaço Reservado para Conteúdo 2"/>
          <p:cNvSpPr>
            <a:spLocks noGrp="1"/>
          </p:cNvSpPr>
          <p:nvPr>
            <p:ph idx="1"/>
          </p:nvPr>
        </p:nvSpPr>
        <p:spPr>
          <a:xfrm>
            <a:off x="395288" y="1628775"/>
            <a:ext cx="8229600" cy="4779963"/>
          </a:xfrm>
        </p:spPr>
        <p:txBody>
          <a:bodyPr/>
          <a:lstStyle/>
          <a:p>
            <a:pPr marL="342900" lvl="1" indent="-342900" algn="just">
              <a:buFont typeface="Arial" charset="0"/>
              <a:buChar char="•"/>
              <a:defRPr/>
            </a:pPr>
            <a:r>
              <a:rPr lang="es-ES" sz="3200" dirty="0" smtClean="0"/>
              <a:t>Reconocimiento político</a:t>
            </a:r>
            <a:r>
              <a:rPr lang="es-ES" dirty="0" smtClean="0"/>
              <a:t>: </a:t>
            </a:r>
          </a:p>
          <a:p>
            <a:pPr marL="809625" lvl="3" indent="-360363" algn="just">
              <a:defRPr/>
            </a:pPr>
            <a:r>
              <a:rPr lang="es-ES" sz="2800" dirty="0" smtClean="0"/>
              <a:t>El PPDDH está desde 2009 para ser votado en el Congreso Nacional y así transformarse en ley;</a:t>
            </a:r>
          </a:p>
          <a:p>
            <a:pPr algn="just">
              <a:defRPr/>
            </a:pPr>
            <a:r>
              <a:rPr lang="es-ES" dirty="0" smtClean="0"/>
              <a:t>Reconocimiento social </a:t>
            </a:r>
          </a:p>
          <a:p>
            <a:pPr lvl="1" algn="just">
              <a:defRPr/>
            </a:pPr>
            <a:r>
              <a:rPr lang="es-ES" dirty="0" smtClean="0"/>
              <a:t>poca movilización de la sociedad civil para la discusión y aprobación del programa;</a:t>
            </a:r>
          </a:p>
          <a:p>
            <a:pPr lvl="1" algn="just">
              <a:defRPr/>
            </a:pPr>
            <a:r>
              <a:rPr lang="es-ES" dirty="0" smtClean="0"/>
              <a:t>desconocimiento de la categoría (periodistas)</a:t>
            </a:r>
          </a:p>
          <a:p>
            <a:pPr algn="just">
              <a:defRPr/>
            </a:pPr>
            <a:endParaRPr lang="es-ES" dirty="0" smtClean="0"/>
          </a:p>
          <a:p>
            <a:pPr algn="just">
              <a:defRPr/>
            </a:pPr>
            <a:endParaRPr lang="es-ES" dirty="0" smtClean="0"/>
          </a:p>
          <a:p>
            <a:pPr algn="just">
              <a:defRPr/>
            </a:pPr>
            <a:endParaRPr lang="es-ES" dirty="0" smtClean="0"/>
          </a:p>
          <a:p>
            <a:pPr algn="just">
              <a:defRPr/>
            </a:pPr>
            <a:endParaRPr lang="es-E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programa no tiene visibilidad pública </a:t>
            </a:r>
            <a:endParaRPr lang="es-E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algn="just">
              <a:buNone/>
            </a:pPr>
            <a:r>
              <a:rPr lang="es-ES" dirty="0" smtClean="0"/>
              <a:t>		Las organizaciones gremiales y asociativas de periodistas entrevistadas, por la ocasión de la investigación, no conocen el programa y tampoco están participando de las discusiones acerca del PPDDH. </a:t>
            </a:r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Otros desafíos</a:t>
            </a:r>
          </a:p>
        </p:txBody>
      </p:sp>
      <p:sp>
        <p:nvSpPr>
          <p:cNvPr id="1331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Falta de percepción de los profesionales de prensa sobre su condición de defensores de derechos humanos.</a:t>
            </a:r>
          </a:p>
          <a:p>
            <a:pPr algn="just"/>
            <a:r>
              <a:rPr lang="es-ES" dirty="0" smtClean="0"/>
              <a:t>Descrédito y desconfianza de los periodistas en los programas de protección del Gobierno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3"/>
          <p:cNvSpPr>
            <a:spLocks noGrp="1"/>
          </p:cNvSpPr>
          <p:nvPr>
            <p:ph type="ctrTitle"/>
          </p:nvPr>
        </p:nvSpPr>
        <p:spPr>
          <a:xfrm>
            <a:off x="683568" y="2708920"/>
            <a:ext cx="7772400" cy="1470025"/>
          </a:xfrm>
        </p:spPr>
        <p:txBody>
          <a:bodyPr/>
          <a:lstStyle/>
          <a:p>
            <a:r>
              <a:rPr lang="es-ES" dirty="0" smtClean="0"/>
              <a:t>Acciones prácticas del Grupo de Estudio del Centro Universitario IPA para difundir la investigación </a:t>
            </a:r>
          </a:p>
        </p:txBody>
      </p:sp>
      <p:sp>
        <p:nvSpPr>
          <p:cNvPr id="14339" name="Subtítulo 4"/>
          <p:cNvSpPr>
            <a:spLocks noGrp="1"/>
          </p:cNvSpPr>
          <p:nvPr>
            <p:ph type="subTitle" idx="1"/>
          </p:nvPr>
        </p:nvSpPr>
        <p:spPr>
          <a:xfrm>
            <a:off x="1692275" y="333375"/>
            <a:ext cx="6400800" cy="1752600"/>
          </a:xfrm>
        </p:spPr>
        <p:txBody>
          <a:bodyPr/>
          <a:lstStyle/>
          <a:p>
            <a:endParaRPr lang="pt-BR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dirty="0" smtClean="0"/>
              <a:t>Nacional 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es-ES" dirty="0" smtClean="0"/>
              <a:t>		Solicitar formalmente al Diputado Relator del Proyecto de Ley, nº 4.575/09, su aprobación, para que el PPDDH se transforme en política pública</a:t>
            </a:r>
          </a:p>
          <a:p>
            <a:pPr algn="just" eaLnBrk="1" hangingPunct="1">
              <a:buFont typeface="Arial" charset="0"/>
              <a:buNone/>
            </a:pPr>
            <a:r>
              <a:rPr lang="es-ES" dirty="0" smtClean="0"/>
              <a:t>		Identificar periodistas asociados a la temática de los Derechos Humanos, y sensibilizarlos para que repercutan en la media los resultados del trabajo </a:t>
            </a:r>
          </a:p>
          <a:p>
            <a:pPr algn="just" eaLnBrk="1" hangingPunct="1">
              <a:buFont typeface="Arial" charset="0"/>
              <a:buNone/>
            </a:pPr>
            <a:r>
              <a:rPr lang="es-ES" dirty="0" smtClean="0"/>
              <a:t>		</a:t>
            </a:r>
          </a:p>
          <a:p>
            <a:pPr algn="just" eaLnBrk="1" hangingPunct="1">
              <a:buFont typeface="Arial" charset="0"/>
              <a:buNone/>
            </a:pPr>
            <a:r>
              <a:rPr lang="es-ES" dirty="0" smtClean="0"/>
              <a:t>		</a:t>
            </a:r>
          </a:p>
          <a:p>
            <a:pPr algn="just" eaLnBrk="1" hangingPunct="1">
              <a:buFont typeface="Arial" charset="0"/>
              <a:buNone/>
            </a:pPr>
            <a:endParaRPr lang="es-ES" dirty="0" smtClean="0"/>
          </a:p>
          <a:p>
            <a:pPr algn="just" eaLnBrk="1" hangingPunct="1">
              <a:buFont typeface="Arial" charset="0"/>
              <a:buNone/>
            </a:pPr>
            <a:endParaRPr lang="es-ES" dirty="0" smtClean="0"/>
          </a:p>
          <a:p>
            <a:pPr algn="just" eaLnBrk="1" hangingPunct="1">
              <a:buFont typeface="Arial" charset="0"/>
              <a:buNone/>
            </a:pPr>
            <a:r>
              <a:rPr lang="es-ES" dirty="0" smtClean="0"/>
              <a:t>	</a:t>
            </a:r>
          </a:p>
          <a:p>
            <a:pPr eaLnBrk="1" hangingPunct="1">
              <a:buFont typeface="Arial" charset="0"/>
              <a:buNone/>
            </a:pPr>
            <a:endParaRPr lang="es-E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BRASIL</a:t>
            </a:r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>
          <a:xfrm>
            <a:off x="3491880" y="3645024"/>
            <a:ext cx="5194300" cy="2047875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es-ES" smtClean="0"/>
              <a:t>190 millones de habitantes</a:t>
            </a:r>
          </a:p>
          <a:p>
            <a:pPr algn="just">
              <a:buFont typeface="Arial" charset="0"/>
              <a:buNone/>
            </a:pPr>
            <a:r>
              <a:rPr lang="es-ES" smtClean="0"/>
              <a:t>26 estados y Distrito Federal</a:t>
            </a:r>
          </a:p>
          <a:p>
            <a:pPr algn="just">
              <a:buFont typeface="Arial" charset="0"/>
              <a:buNone/>
            </a:pPr>
            <a:r>
              <a:rPr lang="es-ES" smtClean="0"/>
              <a:t>Más grande país de América del Sur</a:t>
            </a:r>
          </a:p>
          <a:p>
            <a:pPr algn="just">
              <a:buFont typeface="Arial" charset="0"/>
              <a:buNone/>
            </a:pPr>
            <a:endParaRPr lang="es-ES" smtClean="0"/>
          </a:p>
          <a:p>
            <a:pPr algn="just">
              <a:buFont typeface="Arial" charset="0"/>
              <a:buNone/>
            </a:pPr>
            <a:endParaRPr lang="es-ES" smtClean="0"/>
          </a:p>
        </p:txBody>
      </p:sp>
      <p:pic>
        <p:nvPicPr>
          <p:cNvPr id="3076" name="Imagem 3" descr="brasil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1557338"/>
            <a:ext cx="28479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Nacional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 rtlCol="0">
            <a:normAutofit fontScale="85000"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 smtClean="0"/>
              <a:t>		Encaminamiento del presente estudio para: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 smtClean="0"/>
              <a:t>Órganos gubernamentales: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 smtClean="0"/>
              <a:t>	Secretaria Especial de Derechos Humanos de la Presidencia da República; Secretaria de Justicia y Derechos Humanos del RS; Procuraduría General del Estado del RS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 smtClean="0"/>
              <a:t>		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 smtClean="0"/>
              <a:t>Organizaciones asociadas a la defensa de los periodistas: 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 smtClean="0"/>
              <a:t>	FENAJ, ANJ, </a:t>
            </a:r>
            <a:r>
              <a:rPr lang="es-ES" dirty="0" err="1" smtClean="0"/>
              <a:t>Abraji</a:t>
            </a:r>
            <a:endParaRPr lang="es-ES" dirty="0" smtClean="0"/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dirty="0" smtClean="0"/>
              <a:t>	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Local </a:t>
            </a:r>
          </a:p>
        </p:txBody>
      </p:sp>
      <p:sp>
        <p:nvSpPr>
          <p:cNvPr id="1741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charset="0"/>
              <a:buNone/>
            </a:pPr>
            <a:r>
              <a:rPr lang="es-ES" dirty="0" smtClean="0"/>
              <a:t>		Realizar una reunión con las facultades de Derecho y Periodismo de IPA,  para discutir una mayor visibilidad del tema Libertad de Expresión en los currículos  	</a:t>
            </a:r>
          </a:p>
          <a:p>
            <a:pPr algn="just">
              <a:buFont typeface="Arial" charset="0"/>
              <a:buNone/>
            </a:pPr>
            <a:r>
              <a:rPr lang="es-ES" dirty="0" smtClean="0"/>
              <a:t>		Organizar un seminario (Porto Alegre) con la presencia de autoridades públicas, agentes de la sociedad civil, sindicato y federación de los periodistas para presentar los resultados del trabajo </a:t>
            </a:r>
          </a:p>
          <a:p>
            <a:pPr algn="just">
              <a:buFont typeface="Arial" charset="0"/>
              <a:buNone/>
            </a:pPr>
            <a:r>
              <a:rPr lang="es-ES" dirty="0" smtClean="0"/>
              <a:t>		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Local y nacional </a:t>
            </a:r>
          </a:p>
        </p:txBody>
      </p:sp>
      <p:sp>
        <p:nvSpPr>
          <p:cNvPr id="1843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Producción de artículos (científico y periodístico)  sobre el tema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Muchas Gracias!</a:t>
            </a: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Grupo de </a:t>
            </a:r>
            <a:r>
              <a:rPr lang="pt-BR" dirty="0" err="1" smtClean="0"/>
              <a:t>investigación</a:t>
            </a:r>
            <a:endParaRPr lang="pt-BR" dirty="0" smtClean="0"/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4176712"/>
          </a:xfrm>
        </p:spPr>
        <p:txBody>
          <a:bodyPr/>
          <a:lstStyle/>
          <a:p>
            <a:pPr algn="just" eaLnBrk="1" hangingPunct="1"/>
            <a:r>
              <a:rPr lang="pt-BR" dirty="0" smtClean="0"/>
              <a:t>Cursos de </a:t>
            </a:r>
            <a:r>
              <a:rPr lang="pt-BR" dirty="0" err="1" smtClean="0"/>
              <a:t>Derecho</a:t>
            </a:r>
            <a:r>
              <a:rPr lang="pt-BR" dirty="0" smtClean="0"/>
              <a:t> y Periodismo</a:t>
            </a:r>
          </a:p>
          <a:p>
            <a:pPr algn="just" eaLnBrk="1" hangingPunct="1"/>
            <a:r>
              <a:rPr lang="pt-BR" dirty="0" err="1" smtClean="0"/>
              <a:t>Alumnos</a:t>
            </a:r>
            <a:r>
              <a:rPr lang="pt-BR" dirty="0" smtClean="0"/>
              <a:t>: </a:t>
            </a:r>
          </a:p>
          <a:p>
            <a:pPr lvl="1" algn="just" eaLnBrk="1" hangingPunct="1"/>
            <a:r>
              <a:rPr lang="pt-BR" dirty="0" smtClean="0"/>
              <a:t>Gabriel Webber Ziero (</a:t>
            </a:r>
            <a:r>
              <a:rPr lang="pt-BR" dirty="0" err="1" smtClean="0"/>
              <a:t>Derecho</a:t>
            </a:r>
            <a:r>
              <a:rPr lang="pt-BR" dirty="0" smtClean="0"/>
              <a:t>)</a:t>
            </a:r>
          </a:p>
          <a:p>
            <a:pPr lvl="1" algn="just" eaLnBrk="1" hangingPunct="1"/>
            <a:r>
              <a:rPr lang="pt-BR" dirty="0" err="1" smtClean="0"/>
              <a:t>Leidiane</a:t>
            </a:r>
            <a:r>
              <a:rPr lang="pt-BR" dirty="0" smtClean="0"/>
              <a:t> Pias Dias  (</a:t>
            </a:r>
            <a:r>
              <a:rPr lang="pt-BR" dirty="0" err="1" smtClean="0"/>
              <a:t>Derecho</a:t>
            </a:r>
            <a:r>
              <a:rPr lang="pt-BR" dirty="0" smtClean="0"/>
              <a:t>)</a:t>
            </a:r>
          </a:p>
          <a:p>
            <a:pPr lvl="1" algn="just" eaLnBrk="1" hangingPunct="1"/>
            <a:r>
              <a:rPr lang="pt-BR" dirty="0" smtClean="0"/>
              <a:t>Rafael Luz Pinto (</a:t>
            </a:r>
            <a:r>
              <a:rPr lang="pt-BR" dirty="0" err="1" smtClean="0"/>
              <a:t>Derecho</a:t>
            </a:r>
            <a:r>
              <a:rPr lang="pt-BR" dirty="0" smtClean="0"/>
              <a:t>)</a:t>
            </a:r>
          </a:p>
          <a:p>
            <a:pPr lvl="1" algn="just" eaLnBrk="1" hangingPunct="1"/>
            <a:r>
              <a:rPr lang="pt-BR" dirty="0" smtClean="0"/>
              <a:t>Vanessa Gonçalves (Periodismo)</a:t>
            </a:r>
          </a:p>
          <a:p>
            <a:pPr algn="just" eaLnBrk="1" hangingPunct="1"/>
            <a:r>
              <a:rPr lang="pt-BR" dirty="0" smtClean="0"/>
              <a:t>Maestros: </a:t>
            </a:r>
          </a:p>
          <a:p>
            <a:pPr lvl="1" algn="just" eaLnBrk="1" hangingPunct="1"/>
            <a:r>
              <a:rPr lang="pt-BR" dirty="0" smtClean="0"/>
              <a:t>Me. Luciana </a:t>
            </a:r>
            <a:r>
              <a:rPr lang="pt-BR" dirty="0" err="1" smtClean="0"/>
              <a:t>Kraemer</a:t>
            </a:r>
            <a:r>
              <a:rPr lang="pt-BR" dirty="0" smtClean="0"/>
              <a:t> (Periodismo) </a:t>
            </a:r>
          </a:p>
          <a:p>
            <a:pPr lvl="1" algn="just" eaLnBrk="1" hangingPunct="1"/>
            <a:r>
              <a:rPr lang="pt-BR" dirty="0" smtClean="0"/>
              <a:t>Me. Virgínia </a:t>
            </a:r>
            <a:r>
              <a:rPr lang="pt-BR" dirty="0" err="1" smtClean="0"/>
              <a:t>Feix</a:t>
            </a:r>
            <a:r>
              <a:rPr lang="pt-BR" dirty="0" smtClean="0"/>
              <a:t> (</a:t>
            </a:r>
            <a:r>
              <a:rPr lang="pt-BR" dirty="0" err="1" smtClean="0"/>
              <a:t>Derecho</a:t>
            </a:r>
            <a:r>
              <a:rPr lang="pt-BR" dirty="0" smtClean="0"/>
              <a:t>)  </a:t>
            </a:r>
          </a:p>
          <a:p>
            <a:pPr algn="just" eaLnBrk="1" hangingPunct="1">
              <a:buFont typeface="Arial" charset="0"/>
              <a:buNone/>
            </a:pPr>
            <a:r>
              <a:rPr lang="pt-BR" dirty="0" smtClean="0"/>
              <a:t>		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Objetivo Principal  </a:t>
            </a:r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3268663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es-ES" sz="4400" dirty="0" smtClean="0"/>
              <a:t>		</a:t>
            </a:r>
            <a:r>
              <a:rPr lang="es-ES" sz="3600" dirty="0" smtClean="0"/>
              <a:t>Verificar la eficacia de una política pública ya existente en Brasil basada en Convenciones Internacionales de Derechos Humanos, para la protección de los periodistas, a saber:</a:t>
            </a:r>
          </a:p>
          <a:p>
            <a:pPr algn="just" eaLnBrk="1" hangingPunct="1">
              <a:buFont typeface="Arial" charset="0"/>
              <a:buNone/>
            </a:pPr>
            <a:r>
              <a:rPr lang="es-ES" sz="3600" dirty="0" smtClean="0"/>
              <a:t>		Programa Nacional de Protección a los Defensores de Derechos Humanos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Justificativa </a:t>
            </a:r>
            <a:endParaRPr lang="es-E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525963"/>
          </a:xfrm>
        </p:spPr>
        <p:txBody>
          <a:bodyPr/>
          <a:lstStyle/>
          <a:p>
            <a:pPr algn="just">
              <a:buNone/>
            </a:pPr>
            <a:r>
              <a:rPr lang="es-ES" dirty="0" smtClean="0"/>
              <a:t>		 Nuestra investigación trató de analizar si las herramientas preventivas ya existentes para mantener los periodistas amenazados trabajando son eficaces.</a:t>
            </a:r>
            <a:br>
              <a:rPr lang="es-ES" dirty="0" smtClean="0"/>
            </a:br>
            <a:endParaRPr lang="es-ES" dirty="0" smtClean="0"/>
          </a:p>
          <a:p>
            <a:pPr algn="just">
              <a:buNone/>
            </a:pPr>
            <a:r>
              <a:rPr lang="es-ES" dirty="0" smtClean="0"/>
              <a:t>		Específicamente tratamos de examinar los medios proporcionados pelo PPDDH para garantizar la protección. 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Protección de defensores de Derechos Humanos – ONU   </a:t>
            </a:r>
          </a:p>
        </p:txBody>
      </p:sp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r>
              <a:rPr lang="es-ES" smtClean="0"/>
              <a:t>1998</a:t>
            </a:r>
          </a:p>
          <a:p>
            <a:pPr algn="just">
              <a:buFont typeface="Arial" charset="0"/>
              <a:buNone/>
            </a:pPr>
            <a:r>
              <a:rPr lang="es-ES" i="1" smtClean="0"/>
              <a:t>	Todas las personas, grupos y asociaciones tienen el derecho y el deber de hacer  que los derechos humanos y las libertades individuales sean reconocidos y respetados</a:t>
            </a:r>
            <a:r>
              <a:rPr lang="es-ES" smtClean="0"/>
              <a:t> (Resolución 53/144)</a:t>
            </a:r>
          </a:p>
          <a:p>
            <a:pPr algn="just"/>
            <a:r>
              <a:rPr lang="es-ES" smtClean="0"/>
              <a:t>2000 </a:t>
            </a:r>
          </a:p>
          <a:p>
            <a:pPr algn="just">
              <a:buFont typeface="Arial" charset="0"/>
              <a:buNone/>
            </a:pPr>
            <a:r>
              <a:rPr lang="es-ES" smtClean="0"/>
              <a:t>	Fue creado el cargo de Representante Especial de Secretaría General para atender a los defensores de Derechos Humanos del mundo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Modelo Colombiano </a:t>
            </a:r>
            <a:endParaRPr lang="es-E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s-ES" dirty="0" smtClean="0"/>
              <a:t>		Programa </a:t>
            </a:r>
            <a:r>
              <a:rPr lang="es-ES" dirty="0" smtClean="0"/>
              <a:t>de los Defensores de Los Derechos Humanos implementado pelo gobierno en </a:t>
            </a:r>
            <a:r>
              <a:rPr lang="es-ES" dirty="0" smtClean="0"/>
              <a:t>2000</a:t>
            </a:r>
            <a:endParaRPr lang="es-ES" dirty="0" smtClean="0"/>
          </a:p>
          <a:p>
            <a:pPr>
              <a:buFontTx/>
              <a:buChar char="-"/>
            </a:pPr>
            <a:r>
              <a:rPr lang="es-ES" dirty="0" smtClean="0"/>
              <a:t>Los periodistas están entre los nueve grupos identificados como defensores</a:t>
            </a:r>
          </a:p>
          <a:p>
            <a:pPr>
              <a:buFontTx/>
              <a:buChar char="-"/>
            </a:pPr>
            <a:r>
              <a:rPr lang="es-ES" dirty="0" smtClean="0"/>
              <a:t>El programa federal es fiscalizado – por parte de los periodistas - por la FLIP (Fundación para la Libertad de Prensa) 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FLIP </a:t>
            </a:r>
            <a:endParaRPr lang="es-E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Tiene una red de alerta y protección </a:t>
            </a:r>
          </a:p>
          <a:p>
            <a:r>
              <a:rPr lang="es-ES" dirty="0" smtClean="0"/>
              <a:t>Son 29 corresponsales en 30 regiones del país</a:t>
            </a:r>
          </a:p>
          <a:p>
            <a:r>
              <a:rPr lang="es-ES" dirty="0" smtClean="0"/>
              <a:t>La organización investiga, acompaña el casos de amenazas y presenta a un Comité de Evaluación de riesgo para determinar las medidas de protección</a:t>
            </a:r>
          </a:p>
          <a:p>
            <a:r>
              <a:rPr lang="es-ES" dirty="0" smtClean="0"/>
              <a:t>Evalúen si las medidas están siendo eficaces 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395288" y="476250"/>
            <a:ext cx="8229600" cy="1143000"/>
          </a:xfrm>
        </p:spPr>
        <p:txBody>
          <a:bodyPr/>
          <a:lstStyle/>
          <a:p>
            <a:r>
              <a:rPr lang="pt-BR" smtClean="0"/>
              <a:t>PPDDH- Brasil </a:t>
            </a:r>
          </a:p>
        </p:txBody>
      </p:sp>
      <p:sp>
        <p:nvSpPr>
          <p:cNvPr id="7171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2205038"/>
            <a:ext cx="8229600" cy="2763837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pt-BR" dirty="0" smtClean="0"/>
              <a:t>	Reafirmando </a:t>
            </a:r>
            <a:r>
              <a:rPr lang="pt-BR" dirty="0" err="1" smtClean="0"/>
              <a:t>las</a:t>
            </a:r>
            <a:r>
              <a:rPr lang="pt-BR" dirty="0" smtClean="0"/>
              <a:t> </a:t>
            </a:r>
            <a:r>
              <a:rPr lang="pt-BR" dirty="0" err="1" smtClean="0"/>
              <a:t>directrices</a:t>
            </a:r>
            <a:r>
              <a:rPr lang="pt-BR" dirty="0" smtClean="0"/>
              <a:t> de </a:t>
            </a:r>
            <a:r>
              <a:rPr lang="pt-BR" dirty="0" err="1" smtClean="0"/>
              <a:t>la</a:t>
            </a:r>
            <a:r>
              <a:rPr lang="pt-BR" dirty="0" smtClean="0"/>
              <a:t> ONU </a:t>
            </a:r>
            <a:r>
              <a:rPr lang="pt-BR" dirty="0" err="1" smtClean="0"/>
              <a:t>son</a:t>
            </a:r>
            <a:r>
              <a:rPr lang="pt-BR" dirty="0" smtClean="0"/>
              <a:t> defensores: </a:t>
            </a:r>
          </a:p>
          <a:p>
            <a:pPr algn="just">
              <a:buFont typeface="Arial" charset="0"/>
              <a:buNone/>
            </a:pPr>
            <a:r>
              <a:rPr lang="pt-BR" dirty="0" smtClean="0"/>
              <a:t>		</a:t>
            </a:r>
            <a:r>
              <a:rPr lang="pt-BR" i="1" dirty="0" smtClean="0"/>
              <a:t>... todos </a:t>
            </a:r>
            <a:r>
              <a:rPr lang="pt-BR" i="1" dirty="0" err="1" smtClean="0"/>
              <a:t>los</a:t>
            </a:r>
            <a:r>
              <a:rPr lang="pt-BR" i="1" dirty="0" smtClean="0"/>
              <a:t> </a:t>
            </a:r>
            <a:r>
              <a:rPr lang="pt-BR" i="1" dirty="0" err="1" smtClean="0"/>
              <a:t>individuos</a:t>
            </a:r>
            <a:r>
              <a:rPr lang="pt-BR" i="1" dirty="0" smtClean="0"/>
              <a:t>, grupos y </a:t>
            </a:r>
            <a:r>
              <a:rPr lang="pt-BR" i="1" dirty="0" err="1" smtClean="0"/>
              <a:t>órganos</a:t>
            </a:r>
            <a:r>
              <a:rPr lang="pt-BR" i="1" dirty="0" smtClean="0"/>
              <a:t> de </a:t>
            </a:r>
            <a:r>
              <a:rPr lang="pt-BR" i="1" dirty="0" err="1" smtClean="0"/>
              <a:t>la</a:t>
            </a:r>
            <a:r>
              <a:rPr lang="pt-BR" i="1" dirty="0" smtClean="0"/>
              <a:t> </a:t>
            </a:r>
            <a:r>
              <a:rPr lang="pt-BR" i="1" dirty="0" err="1" smtClean="0"/>
              <a:t>sociedad</a:t>
            </a:r>
            <a:r>
              <a:rPr lang="pt-BR" i="1" dirty="0" smtClean="0"/>
              <a:t> que </a:t>
            </a:r>
            <a:r>
              <a:rPr lang="pt-BR" i="1" dirty="0" err="1" smtClean="0"/>
              <a:t>promueven</a:t>
            </a:r>
            <a:r>
              <a:rPr lang="pt-BR" i="1" dirty="0" smtClean="0"/>
              <a:t> y </a:t>
            </a:r>
            <a:r>
              <a:rPr lang="pt-BR" i="1" dirty="0" err="1" smtClean="0"/>
              <a:t>protegen</a:t>
            </a:r>
            <a:r>
              <a:rPr lang="pt-BR" i="1" dirty="0" smtClean="0"/>
              <a:t> </a:t>
            </a:r>
            <a:r>
              <a:rPr lang="pt-BR" i="1" dirty="0" err="1" smtClean="0"/>
              <a:t>los</a:t>
            </a:r>
            <a:r>
              <a:rPr lang="pt-BR" i="1" dirty="0" smtClean="0"/>
              <a:t> </a:t>
            </a:r>
            <a:r>
              <a:rPr lang="pt-BR" i="1" dirty="0" err="1" smtClean="0"/>
              <a:t>derechos</a:t>
            </a:r>
            <a:r>
              <a:rPr lang="pt-BR" i="1" dirty="0" smtClean="0"/>
              <a:t> humanos y </a:t>
            </a:r>
            <a:r>
              <a:rPr lang="pt-BR" i="1" dirty="0" err="1" smtClean="0"/>
              <a:t>las</a:t>
            </a:r>
            <a:r>
              <a:rPr lang="pt-BR" i="1" dirty="0" smtClean="0"/>
              <a:t> </a:t>
            </a:r>
            <a:r>
              <a:rPr lang="pt-BR" i="1" dirty="0" err="1" smtClean="0"/>
              <a:t>libertades</a:t>
            </a:r>
            <a:r>
              <a:rPr lang="pt-BR" i="1" dirty="0" smtClean="0"/>
              <a:t> </a:t>
            </a:r>
            <a:r>
              <a:rPr lang="pt-BR" i="1" dirty="0" err="1" smtClean="0"/>
              <a:t>fundamentales</a:t>
            </a:r>
            <a:r>
              <a:rPr lang="pt-BR" i="1" dirty="0" smtClean="0"/>
              <a:t> universalmente </a:t>
            </a:r>
            <a:r>
              <a:rPr lang="pt-BR" i="1" dirty="0" err="1" smtClean="0"/>
              <a:t>reconocidas</a:t>
            </a:r>
            <a:r>
              <a:rPr lang="pt-BR" dirty="0" smtClean="0"/>
              <a:t>. </a:t>
            </a:r>
          </a:p>
          <a:p>
            <a:pPr algn="just">
              <a:buFont typeface="Arial" charset="0"/>
              <a:buNone/>
            </a:pPr>
            <a:endParaRPr lang="pt-BR" dirty="0" smtClean="0"/>
          </a:p>
          <a:p>
            <a:pPr algn="r">
              <a:buFont typeface="Arial" charset="0"/>
              <a:buNone/>
            </a:pPr>
            <a:r>
              <a:rPr lang="pt-BR" i="1" dirty="0" err="1" smtClean="0"/>
              <a:t>Fuente</a:t>
            </a:r>
            <a:r>
              <a:rPr lang="pt-BR" i="1" dirty="0" smtClean="0"/>
              <a:t>: Decreto nº 6.004/2007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407</Words>
  <Application>Microsoft Office PowerPoint</Application>
  <PresentationFormat>Apresentação na tela (4:3)</PresentationFormat>
  <Paragraphs>116</Paragraphs>
  <Slides>23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Tema do Office</vt:lpstr>
      <vt:lpstr>  LA EFICACIA DEL PROGRAMA NACIONAL DEL PROTECCIÓN A LOS DEFENSORES DE LOS DERECHOS HUMANOS PARA  LOS  PERIODISTAS BRASILEÑOS  </vt:lpstr>
      <vt:lpstr>BRASIL</vt:lpstr>
      <vt:lpstr>Grupo de investigación</vt:lpstr>
      <vt:lpstr>Objetivo Principal  </vt:lpstr>
      <vt:lpstr>Justificativa </vt:lpstr>
      <vt:lpstr>Protección de defensores de Derechos Humanos – ONU   </vt:lpstr>
      <vt:lpstr>Modelo Colombiano </vt:lpstr>
      <vt:lpstr>FLIP </vt:lpstr>
      <vt:lpstr>PPDDH- Brasil </vt:lpstr>
      <vt:lpstr>Desafios para incluir a periodistas</vt:lpstr>
      <vt:lpstr>Perfil de las violaciones</vt:lpstr>
      <vt:lpstr>Metodología </vt:lpstr>
      <vt:lpstr>Algunas formas de protección del PPDDH</vt:lpstr>
      <vt:lpstr>Qué aprendimos</vt:lpstr>
      <vt:lpstr>El programa no tiene visibilidad pública  </vt:lpstr>
      <vt:lpstr>El programa no tiene visibilidad pública </vt:lpstr>
      <vt:lpstr>Otros desafíos</vt:lpstr>
      <vt:lpstr>Acciones prácticas del Grupo de Estudio del Centro Universitario IPA para difundir la investigación </vt:lpstr>
      <vt:lpstr>Nacional </vt:lpstr>
      <vt:lpstr>Nacional </vt:lpstr>
      <vt:lpstr>Local </vt:lpstr>
      <vt:lpstr>Local y nacional </vt:lpstr>
      <vt:lpstr>Muchas Gracias!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Gabriel Webber Ziero</dc:creator>
  <cp:lastModifiedBy>Gabriel Webber Ziero</cp:lastModifiedBy>
  <cp:revision>79</cp:revision>
  <dcterms:created xsi:type="dcterms:W3CDTF">2011-08-16T22:43:44Z</dcterms:created>
  <dcterms:modified xsi:type="dcterms:W3CDTF">2011-08-25T18:25:13Z</dcterms:modified>
</cp:coreProperties>
</file>