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4" autoAdjust="0"/>
    <p:restoredTop sz="94660"/>
  </p:normalViewPr>
  <p:slideViewPr>
    <p:cSldViewPr>
      <p:cViewPr varScale="1">
        <p:scale>
          <a:sx n="82" d="100"/>
          <a:sy n="82" d="100"/>
        </p:scale>
        <p:origin x="-115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81DDFC1-5CB7-46C6-974B-344770F43C40}" type="datetimeFigureOut">
              <a:rPr lang="es-CO" smtClean="0"/>
              <a:t>22/08/2011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F42D300-BCFE-48EB-9038-7D45442F6F1A}"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DDFC1-5CB7-46C6-974B-344770F43C40}" type="datetimeFigureOut">
              <a:rPr lang="es-CO" smtClean="0"/>
              <a:t>22/08/2011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2D300-BCFE-48EB-9038-7D45442F6F1A}"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slide" Target="slide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196752"/>
            <a:ext cx="7772400" cy="1470025"/>
          </a:xfrm>
        </p:spPr>
        <p:txBody>
          <a:bodyPr>
            <a:normAutofit fontScale="90000"/>
          </a:bodyPr>
          <a:lstStyle/>
          <a:p>
            <a:pPr algn="l"/>
            <a:r>
              <a:rPr lang="es-CO" b="1" dirty="0"/>
              <a:t> </a:t>
            </a:r>
            <a:r>
              <a:rPr lang="es-CO" dirty="0"/>
              <a:t/>
            </a:r>
            <a:br>
              <a:rPr lang="es-CO" dirty="0"/>
            </a:br>
            <a:r>
              <a:rPr lang="es-CO" dirty="0" smtClean="0"/>
              <a:t> </a:t>
            </a:r>
            <a:r>
              <a:rPr lang="es-CO" sz="3100" dirty="0" smtClean="0">
                <a:latin typeface="Copperplate Gothic Bold" pitchFamily="34" charset="0"/>
              </a:rPr>
              <a:t>La voz</a:t>
            </a:r>
            <a:r>
              <a:rPr lang="es-CO" dirty="0" smtClean="0"/>
              <a:t/>
            </a:r>
            <a:br>
              <a:rPr lang="es-CO" dirty="0" smtClean="0"/>
            </a:br>
            <a:r>
              <a:rPr lang="es-CO" dirty="0" smtClean="0">
                <a:latin typeface="Copperplate Gothic Bold" pitchFamily="34" charset="0"/>
              </a:rPr>
              <a:t> </a:t>
            </a:r>
            <a:r>
              <a:rPr lang="es-CO" dirty="0">
                <a:solidFill>
                  <a:srgbClr val="0000CC"/>
                </a:solidFill>
                <a:latin typeface="Copperplate Gothic Bold" pitchFamily="34" charset="0"/>
              </a:rPr>
              <a:t>BAJO </a:t>
            </a:r>
            <a:r>
              <a:rPr lang="es-CO" dirty="0" smtClean="0">
                <a:solidFill>
                  <a:srgbClr val="0000CC"/>
                </a:solidFill>
                <a:latin typeface="Copperplate Gothic Bold" pitchFamily="34" charset="0"/>
              </a:rPr>
              <a:t>AMENAZA</a:t>
            </a:r>
            <a:r>
              <a:rPr lang="es-CO" dirty="0" smtClean="0"/>
              <a:t/>
            </a:r>
            <a:br>
              <a:rPr lang="es-CO" dirty="0" smtClean="0"/>
            </a:br>
            <a:r>
              <a:rPr lang="es-CO" dirty="0"/>
              <a:t/>
            </a:r>
            <a:br>
              <a:rPr lang="es-CO" dirty="0"/>
            </a:br>
            <a:r>
              <a:rPr lang="es-CO" dirty="0"/>
              <a:t/>
            </a:r>
            <a:br>
              <a:rPr lang="es-CO" dirty="0"/>
            </a:br>
            <a:endParaRPr lang="es-CO" dirty="0"/>
          </a:p>
        </p:txBody>
      </p:sp>
      <p:pic>
        <p:nvPicPr>
          <p:cNvPr id="7" name="6 Imagen" descr="Escudo 1 - horizontal negro.jpg"/>
          <p:cNvPicPr>
            <a:picLocks noChangeAspect="1"/>
          </p:cNvPicPr>
          <p:nvPr/>
        </p:nvPicPr>
        <p:blipFill>
          <a:blip r:embed="rId2" cstate="print"/>
          <a:stretch>
            <a:fillRect/>
          </a:stretch>
        </p:blipFill>
        <p:spPr>
          <a:xfrm>
            <a:off x="1259632" y="3861048"/>
            <a:ext cx="6336704" cy="2137626"/>
          </a:xfrm>
          <a:prstGeom prst="rect">
            <a:avLst/>
          </a:prstGeom>
        </p:spPr>
      </p:pic>
      <p:sp>
        <p:nvSpPr>
          <p:cNvPr id="8" name="7 Rectángulo"/>
          <p:cNvSpPr/>
          <p:nvPr/>
        </p:nvSpPr>
        <p:spPr>
          <a:xfrm>
            <a:off x="1259632" y="2204864"/>
            <a:ext cx="6768752" cy="1600438"/>
          </a:xfrm>
          <a:prstGeom prst="rect">
            <a:avLst/>
          </a:prstGeom>
        </p:spPr>
        <p:txBody>
          <a:bodyPr wrap="square">
            <a:spAutoFit/>
          </a:bodyPr>
          <a:lstStyle/>
          <a:p>
            <a:pPr algn="ctr"/>
            <a:r>
              <a:rPr lang="es-CO" sz="2000" dirty="0" smtClean="0">
                <a:latin typeface="Arabic Typesetting" pitchFamily="66" charset="-78"/>
                <a:cs typeface="Arabic Typesetting" pitchFamily="66" charset="-78"/>
              </a:rPr>
              <a:t>POSIBLES ESTRATEGIAS PARA GARANTIZAR UNA EFECTIVA INVESTIGACIÓN, JUZGAMIENTO, SANCIÓN Y REPARACIÓN DE CRÍMENES EN CONTRA DE PERIODISTAS, DESDE LA PERSPECTIVA DEL DERECHO INTERNACIONAL DE LOS DERECHOS HUMANOS</a:t>
            </a:r>
            <a:r>
              <a:rPr lang="es-CO" dirty="0" smtClean="0"/>
              <a:t/>
            </a:r>
            <a:br>
              <a:rPr lang="es-CO" dirty="0" smtClean="0"/>
            </a:br>
            <a:r>
              <a:rPr lang="es-CO" b="1" dirty="0" smtClean="0"/>
              <a:t> </a:t>
            </a:r>
            <a:endParaRPr lang="es-CO" dirty="0"/>
          </a:p>
        </p:txBody>
      </p:sp>
      <p:sp>
        <p:nvSpPr>
          <p:cNvPr id="9" name="8 Rectángulo"/>
          <p:cNvSpPr/>
          <p:nvPr/>
        </p:nvSpPr>
        <p:spPr>
          <a:xfrm>
            <a:off x="0" y="0"/>
            <a:ext cx="251520" cy="6858000"/>
          </a:xfrm>
          <a:prstGeom prst="rect">
            <a:avLst/>
          </a:prstGeom>
          <a:solidFill>
            <a:srgbClr val="0000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926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2" name="1 Título"/>
          <p:cNvSpPr>
            <a:spLocks noGrp="1"/>
          </p:cNvSpPr>
          <p:nvPr>
            <p:ph type="title"/>
          </p:nvPr>
        </p:nvSpPr>
        <p:spPr/>
        <p:txBody>
          <a:bodyPr>
            <a:normAutofit/>
          </a:bodyPr>
          <a:lstStyle/>
          <a:p>
            <a:pPr algn="l"/>
            <a:r>
              <a:rPr lang="es-CO" sz="4000" dirty="0" smtClean="0">
                <a:solidFill>
                  <a:schemeClr val="bg1"/>
                </a:solidFill>
                <a:latin typeface="Copperplate Gothic Bold" pitchFamily="34" charset="0"/>
              </a:rPr>
              <a:t>R</a:t>
            </a:r>
            <a:r>
              <a:rPr lang="es-CO" sz="3600" dirty="0" smtClean="0">
                <a:solidFill>
                  <a:schemeClr val="bg1"/>
                </a:solidFill>
                <a:latin typeface="Copperplate Gothic Bold" pitchFamily="34" charset="0"/>
              </a:rPr>
              <a:t>ECOMENDACIONES</a:t>
            </a:r>
            <a:endParaRPr lang="es-CO" sz="3600" dirty="0">
              <a:solidFill>
                <a:schemeClr val="bg1"/>
              </a:solidFill>
              <a:latin typeface="Copperplate Gothic Bold" pitchFamily="34" charset="0"/>
            </a:endParaRPr>
          </a:p>
        </p:txBody>
      </p:sp>
      <p:sp>
        <p:nvSpPr>
          <p:cNvPr id="3" name="2 Marcador de contenido"/>
          <p:cNvSpPr>
            <a:spLocks noGrp="1"/>
          </p:cNvSpPr>
          <p:nvPr>
            <p:ph idx="1"/>
          </p:nvPr>
        </p:nvSpPr>
        <p:spPr/>
        <p:txBody>
          <a:bodyPr/>
          <a:lstStyle/>
          <a:p>
            <a:r>
              <a:rPr lang="es-CO" sz="2800" dirty="0" smtClean="0">
                <a:hlinkClick r:id="rId2" action="ppaction://hlinksldjump"/>
              </a:rPr>
              <a:t>Rama legislativa</a:t>
            </a:r>
            <a:endParaRPr lang="es-CO" sz="2800" dirty="0" smtClean="0"/>
          </a:p>
          <a:p>
            <a:r>
              <a:rPr lang="es-CO" sz="2800" dirty="0" smtClean="0">
                <a:hlinkClick r:id="rId3" action="ppaction://hlinksldjump"/>
              </a:rPr>
              <a:t>Rama judicial</a:t>
            </a:r>
            <a:endParaRPr lang="es-CO" sz="2800" dirty="0" smtClean="0"/>
          </a:p>
          <a:p>
            <a:r>
              <a:rPr lang="es-CO" sz="2800" dirty="0" smtClean="0">
                <a:hlinkClick r:id="rId4" action="ppaction://hlinksldjump"/>
              </a:rPr>
              <a:t>Rama ejecutiva</a:t>
            </a:r>
            <a:endParaRPr lang="es-CO" sz="2800" dirty="0" smtClean="0"/>
          </a:p>
          <a:p>
            <a:r>
              <a:rPr lang="es-CO" sz="2800" dirty="0" smtClean="0">
                <a:hlinkClick r:id="rId5" action="ppaction://hlinksldjump"/>
              </a:rPr>
              <a:t>Sociedad civil y el gremio periodístico</a:t>
            </a:r>
            <a:endParaRPr lang="es-CO" sz="2800" dirty="0" smtClean="0"/>
          </a:p>
          <a:p>
            <a:endParaRPr lang="es-CO"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926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2" name="1 Título"/>
          <p:cNvSpPr>
            <a:spLocks noGrp="1"/>
          </p:cNvSpPr>
          <p:nvPr>
            <p:ph type="title"/>
          </p:nvPr>
        </p:nvSpPr>
        <p:spPr/>
        <p:txBody>
          <a:bodyPr>
            <a:normAutofit/>
          </a:bodyPr>
          <a:lstStyle/>
          <a:p>
            <a:pPr algn="l"/>
            <a:r>
              <a:rPr lang="es-CO" sz="3200" dirty="0" smtClean="0">
                <a:solidFill>
                  <a:schemeClr val="bg1"/>
                </a:solidFill>
                <a:latin typeface="Copperplate Gothic Bold" pitchFamily="34" charset="0"/>
              </a:rPr>
              <a:t>RAMA LEGISLATIVA</a:t>
            </a:r>
            <a:endParaRPr lang="es-CO" sz="3200" dirty="0">
              <a:solidFill>
                <a:schemeClr val="bg1"/>
              </a:solidFill>
              <a:latin typeface="Copperplate Gothic Bold" pitchFamily="34" charset="0"/>
            </a:endParaRPr>
          </a:p>
        </p:txBody>
      </p:sp>
      <p:sp>
        <p:nvSpPr>
          <p:cNvPr id="3" name="2 Marcador de contenido"/>
          <p:cNvSpPr>
            <a:spLocks noGrp="1"/>
          </p:cNvSpPr>
          <p:nvPr>
            <p:ph idx="1"/>
          </p:nvPr>
        </p:nvSpPr>
        <p:spPr/>
        <p:txBody>
          <a:bodyPr>
            <a:normAutofit fontScale="85000" lnSpcReduction="20000"/>
          </a:bodyPr>
          <a:lstStyle/>
          <a:p>
            <a:pPr marL="514350" lvl="0" indent="-514350">
              <a:buAutoNum type="arabicPeriod"/>
            </a:pPr>
            <a:r>
              <a:rPr lang="es-ES_tradnl" dirty="0" smtClean="0"/>
              <a:t>Definición </a:t>
            </a:r>
            <a:r>
              <a:rPr lang="es-ES_tradnl" dirty="0"/>
              <a:t>legal del “periodismo” para una investigación </a:t>
            </a:r>
            <a:r>
              <a:rPr lang="es-ES_tradnl" dirty="0" smtClean="0"/>
              <a:t>eficaz.                                                                                                   </a:t>
            </a:r>
          </a:p>
          <a:p>
            <a:pPr marL="514350" lvl="0" indent="-514350">
              <a:buFont typeface="+mj-lt"/>
              <a:buAutoNum type="arabicPeriod"/>
            </a:pPr>
            <a:r>
              <a:rPr lang="es-ES_tradnl" dirty="0"/>
              <a:t>Evitar la prescripción como mecanismo de impunidad en los </a:t>
            </a:r>
            <a:r>
              <a:rPr lang="es-ES_tradnl" dirty="0" smtClean="0"/>
              <a:t>casos de </a:t>
            </a:r>
            <a:r>
              <a:rPr lang="es-ES_tradnl" dirty="0"/>
              <a:t>periodistas </a:t>
            </a:r>
            <a:r>
              <a:rPr lang="es-ES_tradnl" dirty="0" smtClean="0"/>
              <a:t>asesinados.</a:t>
            </a:r>
            <a:r>
              <a:rPr lang="es-ES_tradnl" dirty="0"/>
              <a:t>						</a:t>
            </a:r>
            <a:endParaRPr lang="es-CO" dirty="0"/>
          </a:p>
          <a:p>
            <a:pPr marL="514350" lvl="0" indent="-514350">
              <a:buFont typeface="+mj-lt"/>
              <a:buAutoNum type="arabicPeriod"/>
            </a:pPr>
            <a:r>
              <a:rPr lang="es-ES_tradnl" dirty="0"/>
              <a:t>Reforma al Código Penal Militar para que los casos de </a:t>
            </a:r>
            <a:r>
              <a:rPr lang="es-ES_tradnl" dirty="0" smtClean="0"/>
              <a:t>homicidios de </a:t>
            </a:r>
            <a:r>
              <a:rPr lang="es-ES_tradnl" dirty="0"/>
              <a:t>periodistas cometidos por militares no sean conocidos </a:t>
            </a:r>
            <a:r>
              <a:rPr lang="es-ES_tradnl" dirty="0" smtClean="0"/>
              <a:t>por la </a:t>
            </a:r>
            <a:r>
              <a:rPr lang="es-ES_tradnl" dirty="0"/>
              <a:t>justicia penal </a:t>
            </a:r>
            <a:r>
              <a:rPr lang="es-ES_tradnl" dirty="0" smtClean="0"/>
              <a:t>militar.</a:t>
            </a:r>
            <a:r>
              <a:rPr lang="es-ES_tradnl" dirty="0"/>
              <a:t>							</a:t>
            </a:r>
            <a:endParaRPr lang="es-CO" dirty="0"/>
          </a:p>
          <a:p>
            <a:pPr marL="514350" lvl="0" indent="-514350">
              <a:buFont typeface="+mj-lt"/>
              <a:buAutoNum type="arabicPeriod"/>
            </a:pPr>
            <a:r>
              <a:rPr lang="es-ES_tradnl" dirty="0"/>
              <a:t>Delitos de iniciativa pública y sin distinción de </a:t>
            </a:r>
            <a:r>
              <a:rPr lang="es-ES_tradnl" dirty="0" smtClean="0"/>
              <a:t> denunciante.</a:t>
            </a:r>
            <a:r>
              <a:rPr lang="es-ES_tradnl" dirty="0"/>
              <a:t>			</a:t>
            </a:r>
            <a:endParaRPr lang="es-CO" dirty="0"/>
          </a:p>
          <a:p>
            <a:pPr>
              <a:buNone/>
            </a:pPr>
            <a:r>
              <a:rPr lang="es-ES_tradnl" b="1" dirty="0"/>
              <a:t> </a:t>
            </a:r>
            <a:endParaRPr lang="es-CO" dirty="0"/>
          </a:p>
          <a:p>
            <a:pPr marL="514350" lvl="0" indent="-514350">
              <a:buAutoNum type="arabicPeriod"/>
            </a:pPr>
            <a:endParaRPr lang="es-CO" dirty="0"/>
          </a:p>
          <a:p>
            <a:endParaRPr lang="es-C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926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2" name="1 Título"/>
          <p:cNvSpPr>
            <a:spLocks noGrp="1"/>
          </p:cNvSpPr>
          <p:nvPr>
            <p:ph type="title"/>
          </p:nvPr>
        </p:nvSpPr>
        <p:spPr/>
        <p:txBody>
          <a:bodyPr>
            <a:normAutofit/>
          </a:bodyPr>
          <a:lstStyle/>
          <a:p>
            <a:pPr algn="l"/>
            <a:r>
              <a:rPr lang="es-CO" sz="3200" dirty="0" smtClean="0">
                <a:solidFill>
                  <a:schemeClr val="bg1"/>
                </a:solidFill>
                <a:latin typeface="Copperplate Gothic Bold" pitchFamily="34" charset="0"/>
              </a:rPr>
              <a:t>RAMA JUDICIAL</a:t>
            </a:r>
            <a:endParaRPr lang="es-CO" sz="3200" dirty="0">
              <a:solidFill>
                <a:schemeClr val="bg1"/>
              </a:solidFill>
              <a:latin typeface="Copperplate Gothic Bold" pitchFamily="34" charset="0"/>
            </a:endParaRPr>
          </a:p>
        </p:txBody>
      </p:sp>
      <p:sp>
        <p:nvSpPr>
          <p:cNvPr id="3" name="2 Marcador de contenido"/>
          <p:cNvSpPr>
            <a:spLocks noGrp="1"/>
          </p:cNvSpPr>
          <p:nvPr>
            <p:ph idx="1"/>
          </p:nvPr>
        </p:nvSpPr>
        <p:spPr/>
        <p:txBody>
          <a:bodyPr>
            <a:normAutofit fontScale="70000" lnSpcReduction="20000"/>
          </a:bodyPr>
          <a:lstStyle/>
          <a:p>
            <a:pPr marL="514350" lvl="0" indent="-514350">
              <a:buFont typeface="+mj-lt"/>
              <a:buAutoNum type="arabicPeriod" startAt="5"/>
            </a:pPr>
            <a:r>
              <a:rPr lang="es-ES_tradnl" dirty="0"/>
              <a:t>Permitir la presencia como parte civil durante la investigación </a:t>
            </a:r>
            <a:r>
              <a:rPr lang="es-ES_tradnl" dirty="0" smtClean="0"/>
              <a:t>y</a:t>
            </a:r>
            <a:r>
              <a:rPr lang="es-CO" dirty="0" smtClean="0"/>
              <a:t> </a:t>
            </a:r>
            <a:r>
              <a:rPr lang="es-ES_tradnl" dirty="0" smtClean="0"/>
              <a:t>juzgamiento </a:t>
            </a:r>
            <a:r>
              <a:rPr lang="es-ES_tradnl" dirty="0"/>
              <a:t>de las órdenes de periodistas, de las entidades </a:t>
            </a:r>
            <a:r>
              <a:rPr lang="es-ES_tradnl" dirty="0" smtClean="0"/>
              <a:t>o</a:t>
            </a:r>
            <a:r>
              <a:rPr lang="es-CO" dirty="0" smtClean="0"/>
              <a:t> </a:t>
            </a:r>
            <a:r>
              <a:rPr lang="es-ES_tradnl" dirty="0" smtClean="0"/>
              <a:t>asociaciones </a:t>
            </a:r>
            <a:r>
              <a:rPr lang="es-ES_tradnl" dirty="0"/>
              <a:t>a las que la víctima pertenece o </a:t>
            </a:r>
            <a:r>
              <a:rPr lang="es-ES_tradnl" dirty="0" smtClean="0"/>
              <a:t>pertenecía.</a:t>
            </a:r>
            <a:r>
              <a:rPr lang="es-ES_tradnl" dirty="0"/>
              <a:t>			</a:t>
            </a:r>
            <a:endParaRPr lang="es-CO" dirty="0"/>
          </a:p>
          <a:p>
            <a:pPr marL="514350" lvl="0" indent="-514350">
              <a:buFont typeface="+mj-lt"/>
              <a:buAutoNum type="arabicPeriod" startAt="5"/>
            </a:pPr>
            <a:r>
              <a:rPr lang="es-ES_tradnl" dirty="0"/>
              <a:t>Tras condenas internacionales obligatoria reapertura de </a:t>
            </a:r>
            <a:r>
              <a:rPr lang="es-ES_tradnl" dirty="0" smtClean="0"/>
              <a:t>los</a:t>
            </a:r>
            <a:r>
              <a:rPr lang="es-CO" dirty="0" smtClean="0"/>
              <a:t> </a:t>
            </a:r>
            <a:r>
              <a:rPr lang="es-ES_tradnl" dirty="0" smtClean="0"/>
              <a:t>procesos judiciales.</a:t>
            </a:r>
            <a:r>
              <a:rPr lang="es-ES_tradnl" dirty="0"/>
              <a:t>							</a:t>
            </a:r>
            <a:endParaRPr lang="es-CO" dirty="0"/>
          </a:p>
          <a:p>
            <a:pPr marL="514350" lvl="0" indent="-514350">
              <a:buFont typeface="+mj-lt"/>
              <a:buAutoNum type="arabicPeriod" startAt="5"/>
            </a:pPr>
            <a:r>
              <a:rPr lang="es-ES_tradnl" dirty="0"/>
              <a:t>Fortalecimiento del Fondo de Protección de Justicia </a:t>
            </a:r>
            <a:r>
              <a:rPr lang="es-ES_tradnl" dirty="0" smtClean="0"/>
              <a:t>administrado</a:t>
            </a:r>
            <a:r>
              <a:rPr lang="es-CO" dirty="0" smtClean="0"/>
              <a:t> </a:t>
            </a:r>
            <a:r>
              <a:rPr lang="es-ES_tradnl" dirty="0" smtClean="0"/>
              <a:t>por </a:t>
            </a:r>
            <a:r>
              <a:rPr lang="es-ES_tradnl" dirty="0"/>
              <a:t>la Sala Administrativa del Consejo Superior de la </a:t>
            </a:r>
            <a:r>
              <a:rPr lang="es-ES_tradnl" dirty="0" smtClean="0"/>
              <a:t>Judicatura</a:t>
            </a:r>
            <a:r>
              <a:rPr lang="es-CO" dirty="0" smtClean="0"/>
              <a:t> </a:t>
            </a:r>
            <a:r>
              <a:rPr lang="es-ES_tradnl" dirty="0" smtClean="0"/>
              <a:t>para </a:t>
            </a:r>
            <a:r>
              <a:rPr lang="es-ES_tradnl" dirty="0"/>
              <a:t>la protección especial a los jueces que conozcan </a:t>
            </a:r>
            <a:r>
              <a:rPr lang="es-ES_tradnl" dirty="0" smtClean="0"/>
              <a:t>casos</a:t>
            </a:r>
            <a:r>
              <a:rPr lang="es-CO" dirty="0" smtClean="0"/>
              <a:t> </a:t>
            </a:r>
            <a:r>
              <a:rPr lang="es-ES_tradnl" dirty="0" smtClean="0"/>
              <a:t>de </a:t>
            </a:r>
            <a:r>
              <a:rPr lang="es-ES_tradnl" dirty="0"/>
              <a:t>homicidios de </a:t>
            </a:r>
            <a:r>
              <a:rPr lang="es-ES_tradnl" dirty="0" smtClean="0"/>
              <a:t>periodistas.</a:t>
            </a:r>
            <a:r>
              <a:rPr lang="es-ES_tradnl" dirty="0"/>
              <a:t>							</a:t>
            </a:r>
            <a:endParaRPr lang="es-CO" dirty="0"/>
          </a:p>
          <a:p>
            <a:pPr marL="514350" lvl="0" indent="-514350">
              <a:buFont typeface="+mj-lt"/>
              <a:buAutoNum type="arabicPeriod" startAt="5"/>
            </a:pPr>
            <a:r>
              <a:rPr lang="es-ES_tradnl" dirty="0"/>
              <a:t>Creación de una Subunidad Especial en la Fiscalía General de la </a:t>
            </a:r>
            <a:r>
              <a:rPr lang="es-ES_tradnl" dirty="0" smtClean="0"/>
              <a:t>Nación</a:t>
            </a:r>
            <a:r>
              <a:rPr lang="es-CO" dirty="0" smtClean="0"/>
              <a:t> </a:t>
            </a:r>
            <a:r>
              <a:rPr lang="es-ES_tradnl" dirty="0" smtClean="0"/>
              <a:t>que </a:t>
            </a:r>
            <a:r>
              <a:rPr lang="es-ES_tradnl" dirty="0"/>
              <a:t>se dedique exclusivamente </a:t>
            </a:r>
            <a:r>
              <a:rPr lang="es-ES_tradnl" dirty="0" smtClean="0"/>
              <a:t>a homicidios </a:t>
            </a:r>
            <a:r>
              <a:rPr lang="es-ES_tradnl" dirty="0"/>
              <a:t>de </a:t>
            </a:r>
            <a:r>
              <a:rPr lang="es-ES_tradnl" dirty="0" smtClean="0"/>
              <a:t>periodistas.</a:t>
            </a:r>
            <a:r>
              <a:rPr lang="es-ES_tradnl" dirty="0"/>
              <a:t>		</a:t>
            </a:r>
            <a:endParaRPr lang="es-C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marL="514350" lvl="0" indent="-514350">
              <a:buFont typeface="+mj-lt"/>
              <a:buAutoNum type="arabicPeriod" startAt="9"/>
            </a:pPr>
            <a:r>
              <a:rPr lang="es-ES_tradnl" sz="2300" dirty="0" smtClean="0"/>
              <a:t>Estructuras y procedimientos especiales en cuanto a la investigación de asesinatos de periodistas.							</a:t>
            </a:r>
            <a:endParaRPr lang="es-CO" sz="2300" dirty="0" smtClean="0"/>
          </a:p>
          <a:p>
            <a:pPr marL="514350" lvl="0" indent="-514350">
              <a:buFont typeface="+mj-lt"/>
              <a:buAutoNum type="arabicPeriod" startAt="9"/>
            </a:pPr>
            <a:r>
              <a:rPr lang="es-ES_tradnl" sz="2300" dirty="0" smtClean="0"/>
              <a:t>Intervención de las autoridades judiciales de regiones distintas a las del crimen para el correcto curso de las investigaciones.			</a:t>
            </a:r>
            <a:endParaRPr lang="es-CO" sz="2300" dirty="0" smtClean="0"/>
          </a:p>
          <a:p>
            <a:pPr marL="514350" lvl="0" indent="-514350">
              <a:buFont typeface="+mj-lt"/>
              <a:buAutoNum type="arabicPeriod" startAt="9"/>
            </a:pPr>
            <a:r>
              <a:rPr lang="es-ES_tradnl" sz="2300" dirty="0" smtClean="0"/>
              <a:t>Reforma y fortalecimiento del Programa de Protección y</a:t>
            </a:r>
            <a:r>
              <a:rPr lang="es-CO" sz="2300" dirty="0" smtClean="0"/>
              <a:t> </a:t>
            </a:r>
            <a:r>
              <a:rPr lang="es-ES_tradnl" sz="2300" dirty="0" smtClean="0"/>
              <a:t>Asistencia a Víctimas y a Testigos de la Fiscalía General de la Nación.	                        	</a:t>
            </a:r>
            <a:endParaRPr lang="es-CO" sz="2300" dirty="0" smtClean="0"/>
          </a:p>
          <a:p>
            <a:pPr marL="514350" lvl="0" indent="-514350">
              <a:buFont typeface="+mj-lt"/>
              <a:buAutoNum type="arabicPeriod" startAt="9"/>
            </a:pPr>
            <a:r>
              <a:rPr lang="es-CO" sz="2300" dirty="0" smtClean="0"/>
              <a:t>Reafirmar por parte del Consejo Superior de la Judicatura la falta de competencia de la justicia penal militar en crímenes de periodistas cuando son cometidos por militares.</a:t>
            </a:r>
          </a:p>
          <a:p>
            <a:pPr marL="514350" lvl="0" indent="-514350">
              <a:buFont typeface="+mj-lt"/>
              <a:buAutoNum type="arabicPeriod" startAt="9"/>
            </a:pPr>
            <a:endParaRPr lang="es-CO" sz="2300" dirty="0" smtClean="0"/>
          </a:p>
          <a:p>
            <a:pPr marL="514350" lvl="0" indent="-514350">
              <a:buFont typeface="+mj-lt"/>
              <a:buAutoNum type="arabicPeriod" startAt="9"/>
            </a:pPr>
            <a:r>
              <a:rPr lang="es-CO" sz="2300" dirty="0" smtClean="0"/>
              <a:t> </a:t>
            </a:r>
            <a:r>
              <a:rPr lang="es-MX" sz="2300" dirty="0" smtClean="0"/>
              <a:t>Que la investigación y los procesos de homicidios de periodistas se lleven a cabo en Bogotá cuando haya obstáculos para la búsqueda de la justicia y la verdad.	</a:t>
            </a:r>
            <a:r>
              <a:rPr lang="es-MX" dirty="0" smtClean="0"/>
              <a:t>			</a:t>
            </a:r>
            <a:endParaRPr lang="es-CO" dirty="0" smtClean="0"/>
          </a:p>
          <a:p>
            <a:pPr marL="514350" indent="-514350">
              <a:buFont typeface="+mj-lt"/>
              <a:buAutoNum type="arabicPeriod" startAt="9"/>
            </a:pPr>
            <a:endParaRPr lang="es-CO" dirty="0"/>
          </a:p>
        </p:txBody>
      </p:sp>
      <p:sp>
        <p:nvSpPr>
          <p:cNvPr id="5" name="4 Rectángulo"/>
          <p:cNvSpPr/>
          <p:nvPr/>
        </p:nvSpPr>
        <p:spPr>
          <a:xfrm>
            <a:off x="0" y="6926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6" name="1 Título"/>
          <p:cNvSpPr>
            <a:spLocks noGrp="1"/>
          </p:cNvSpPr>
          <p:nvPr>
            <p:ph type="title"/>
          </p:nvPr>
        </p:nvSpPr>
        <p:spPr>
          <a:xfrm>
            <a:off x="457200" y="274638"/>
            <a:ext cx="8229600" cy="1143000"/>
          </a:xfrm>
        </p:spPr>
        <p:txBody>
          <a:bodyPr>
            <a:normAutofit/>
          </a:bodyPr>
          <a:lstStyle/>
          <a:p>
            <a:pPr algn="l"/>
            <a:r>
              <a:rPr lang="es-CO" sz="3200" dirty="0" smtClean="0">
                <a:solidFill>
                  <a:schemeClr val="bg1"/>
                </a:solidFill>
                <a:latin typeface="Copperplate Gothic Bold" pitchFamily="34" charset="0"/>
              </a:rPr>
              <a:t>RAMA JUDICIAL</a:t>
            </a:r>
            <a:endParaRPr lang="es-CO" sz="3200" dirty="0">
              <a:solidFill>
                <a:schemeClr val="bg1"/>
              </a:solidFill>
              <a:latin typeface="Copperplate Gothic Bold"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420888"/>
            <a:ext cx="8229600" cy="2332856"/>
          </a:xfrm>
        </p:spPr>
        <p:txBody>
          <a:bodyPr>
            <a:normAutofit/>
          </a:bodyPr>
          <a:lstStyle/>
          <a:p>
            <a:pPr marL="514350" lvl="0" indent="-514350">
              <a:buFont typeface="+mj-lt"/>
              <a:buAutoNum type="arabicPeriod" startAt="14"/>
            </a:pPr>
            <a:r>
              <a:rPr lang="es-ES_tradnl" sz="2000" dirty="0"/>
              <a:t>Creación de un Programa de Protección a Periodistas y </a:t>
            </a:r>
            <a:r>
              <a:rPr lang="es-ES_tradnl" sz="2000" dirty="0" smtClean="0"/>
              <a:t>Comunicadores</a:t>
            </a:r>
            <a:r>
              <a:rPr lang="es-CO" sz="2000" dirty="0" smtClean="0"/>
              <a:t> </a:t>
            </a:r>
            <a:r>
              <a:rPr lang="es-ES_tradnl" sz="2000" dirty="0" smtClean="0"/>
              <a:t>Sociales </a:t>
            </a:r>
            <a:r>
              <a:rPr lang="es-ES_tradnl" sz="2000" dirty="0"/>
              <a:t>en los países que no cuentan con </a:t>
            </a:r>
            <a:r>
              <a:rPr lang="es-ES_tradnl" sz="2000" dirty="0" smtClean="0"/>
              <a:t>él.</a:t>
            </a:r>
            <a:r>
              <a:rPr lang="es-ES_tradnl" sz="2000" dirty="0"/>
              <a:t>					</a:t>
            </a:r>
            <a:endParaRPr lang="es-CO" sz="2000" dirty="0"/>
          </a:p>
          <a:p>
            <a:pPr marL="514350" lvl="0" indent="-514350">
              <a:buFont typeface="+mj-lt"/>
              <a:buAutoNum type="arabicPeriod" startAt="14"/>
            </a:pPr>
            <a:r>
              <a:rPr lang="es-ES_tradnl" sz="2000" dirty="0"/>
              <a:t>Participación estatal en la recuperación de la memoria histórica </a:t>
            </a:r>
            <a:r>
              <a:rPr lang="es-ES_tradnl" sz="2000" dirty="0" smtClean="0"/>
              <a:t>sobre </a:t>
            </a:r>
            <a:r>
              <a:rPr lang="es-ES_tradnl" sz="2000" dirty="0"/>
              <a:t>los crímenes contra periodistas para el fortalecimiento de la libertad </a:t>
            </a:r>
            <a:r>
              <a:rPr lang="es-ES_tradnl" sz="2000" dirty="0" smtClean="0"/>
              <a:t>de </a:t>
            </a:r>
            <a:r>
              <a:rPr lang="es-ES_tradnl" sz="2000" dirty="0"/>
              <a:t>prensa.</a:t>
            </a:r>
            <a:endParaRPr lang="es-CO" sz="2000" dirty="0"/>
          </a:p>
        </p:txBody>
      </p:sp>
      <p:sp>
        <p:nvSpPr>
          <p:cNvPr id="4" name="3 Rectángulo"/>
          <p:cNvSpPr/>
          <p:nvPr/>
        </p:nvSpPr>
        <p:spPr>
          <a:xfrm>
            <a:off x="152400" y="8450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5" name="1 Título"/>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CO" sz="3200" b="0" i="0" u="none" strike="noStrike" kern="1200" cap="none" spc="0" normalizeH="0" baseline="0" noProof="0" dirty="0" smtClean="0">
                <a:ln>
                  <a:noFill/>
                </a:ln>
                <a:solidFill>
                  <a:schemeClr val="bg1"/>
                </a:solidFill>
                <a:effectLst/>
                <a:uLnTx/>
                <a:uFillTx/>
                <a:latin typeface="Copperplate Gothic Bold" pitchFamily="34" charset="0"/>
                <a:ea typeface="+mj-ea"/>
                <a:cs typeface="+mj-cs"/>
              </a:rPr>
              <a:t>RAMA EJECUTIVA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99381"/>
            <a:ext cx="8229600" cy="4525963"/>
          </a:xfrm>
        </p:spPr>
        <p:txBody>
          <a:bodyPr>
            <a:normAutofit fontScale="55000" lnSpcReduction="20000"/>
          </a:bodyPr>
          <a:lstStyle/>
          <a:p>
            <a:pPr marL="514350" indent="-514350">
              <a:buNone/>
            </a:pPr>
            <a:r>
              <a:rPr lang="es-CO" b="1" dirty="0" smtClean="0"/>
              <a:t>16</a:t>
            </a:r>
            <a:r>
              <a:rPr lang="es-CO" dirty="0" smtClean="0"/>
              <a:t>. Sensibilizar </a:t>
            </a:r>
            <a:r>
              <a:rPr lang="es-CO" dirty="0"/>
              <a:t>a la opinión pública sobre la importancia del </a:t>
            </a:r>
            <a:r>
              <a:rPr lang="es-CO" dirty="0" smtClean="0"/>
              <a:t>derecho de </a:t>
            </a:r>
            <a:r>
              <a:rPr lang="es-CO" dirty="0"/>
              <a:t>libertad de expresión en sociedades </a:t>
            </a:r>
            <a:r>
              <a:rPr lang="es-CO" dirty="0" smtClean="0"/>
              <a:t>democráticas.</a:t>
            </a:r>
          </a:p>
          <a:p>
            <a:pPr marL="514350" indent="-514350">
              <a:buNone/>
            </a:pPr>
            <a:r>
              <a:rPr lang="es-CO" dirty="0"/>
              <a:t>			</a:t>
            </a:r>
          </a:p>
          <a:p>
            <a:pPr marL="514350" indent="-514350">
              <a:buNone/>
            </a:pPr>
            <a:r>
              <a:rPr lang="es-ES_tradnl" b="1" dirty="0" smtClean="0"/>
              <a:t>17</a:t>
            </a:r>
            <a:r>
              <a:rPr lang="es-ES_tradnl" dirty="0" smtClean="0"/>
              <a:t>. El </a:t>
            </a:r>
            <a:r>
              <a:rPr lang="es-ES_tradnl" dirty="0"/>
              <a:t>Estado, las empresas y el gremio: partes fundamentales en la </a:t>
            </a:r>
            <a:r>
              <a:rPr lang="es-ES_tradnl" dirty="0" smtClean="0"/>
              <a:t>reparación.</a:t>
            </a:r>
          </a:p>
          <a:p>
            <a:pPr marL="514350" indent="-514350">
              <a:buNone/>
            </a:pPr>
            <a:endParaRPr lang="es-ES_tradnl" dirty="0"/>
          </a:p>
          <a:p>
            <a:pPr marL="514350" indent="-514350">
              <a:buNone/>
            </a:pPr>
            <a:r>
              <a:rPr lang="es-ES_tradnl" b="1" dirty="0" smtClean="0"/>
              <a:t>18</a:t>
            </a:r>
            <a:r>
              <a:rPr lang="es-ES_tradnl" dirty="0" smtClean="0"/>
              <a:t>. Visibilización </a:t>
            </a:r>
            <a:r>
              <a:rPr lang="es-ES_tradnl" dirty="0"/>
              <a:t>del periodismo en </a:t>
            </a:r>
            <a:r>
              <a:rPr lang="es-ES_tradnl" dirty="0" smtClean="0"/>
              <a:t>Colombia.</a:t>
            </a:r>
            <a:r>
              <a:rPr lang="es-ES_tradnl" dirty="0"/>
              <a:t>	</a:t>
            </a:r>
            <a:endParaRPr lang="es-ES_tradnl" dirty="0" smtClean="0"/>
          </a:p>
          <a:p>
            <a:pPr marL="514350" indent="-514350">
              <a:buNone/>
            </a:pPr>
            <a:r>
              <a:rPr lang="es-ES_tradnl" dirty="0"/>
              <a:t>			</a:t>
            </a:r>
            <a:endParaRPr lang="es-CO" dirty="0"/>
          </a:p>
          <a:p>
            <a:pPr marL="514350" indent="-514350">
              <a:buNone/>
            </a:pPr>
            <a:r>
              <a:rPr lang="es-ES_tradnl" b="1" dirty="0" smtClean="0"/>
              <a:t>19. </a:t>
            </a:r>
            <a:r>
              <a:rPr lang="es-ES_tradnl" dirty="0" smtClean="0"/>
              <a:t>Fechas </a:t>
            </a:r>
            <a:r>
              <a:rPr lang="es-ES_tradnl" dirty="0"/>
              <a:t>como un mecanismo de </a:t>
            </a:r>
            <a:r>
              <a:rPr lang="es-ES_tradnl" dirty="0" smtClean="0"/>
              <a:t>recordación.</a:t>
            </a:r>
            <a:r>
              <a:rPr lang="es-ES_tradnl" dirty="0"/>
              <a:t>				</a:t>
            </a:r>
            <a:r>
              <a:rPr lang="es-ES_tradnl" b="1" dirty="0"/>
              <a:t>	</a:t>
            </a:r>
            <a:endParaRPr lang="es-CO" b="1" dirty="0" smtClean="0"/>
          </a:p>
          <a:p>
            <a:pPr marL="514350" indent="-514350">
              <a:buNone/>
            </a:pPr>
            <a:r>
              <a:rPr lang="es-ES_tradnl" b="1" dirty="0" smtClean="0"/>
              <a:t>20</a:t>
            </a:r>
            <a:r>
              <a:rPr lang="es-ES_tradnl" dirty="0" smtClean="0"/>
              <a:t>. Obligatorio </a:t>
            </a:r>
            <a:r>
              <a:rPr lang="es-ES_tradnl" dirty="0"/>
              <a:t>acompañamiento jurídico por parte de la </a:t>
            </a:r>
            <a:r>
              <a:rPr lang="es-ES_tradnl" dirty="0" smtClean="0"/>
              <a:t>empresa</a:t>
            </a:r>
            <a:r>
              <a:rPr lang="es-CO" dirty="0" smtClean="0"/>
              <a:t> </a:t>
            </a:r>
            <a:r>
              <a:rPr lang="es-ES_tradnl" dirty="0" smtClean="0"/>
              <a:t>Periodística </a:t>
            </a:r>
            <a:r>
              <a:rPr lang="es-ES_tradnl" dirty="0"/>
              <a:t>en </a:t>
            </a:r>
            <a:r>
              <a:rPr lang="es-ES_tradnl" dirty="0" smtClean="0"/>
              <a:t>la que </a:t>
            </a:r>
            <a:r>
              <a:rPr lang="es-ES_tradnl" dirty="0"/>
              <a:t>trabajaba el periodista antes de su </a:t>
            </a:r>
            <a:r>
              <a:rPr lang="es-ES_tradnl" dirty="0" smtClean="0"/>
              <a:t>muerte.</a:t>
            </a:r>
          </a:p>
          <a:p>
            <a:pPr marL="514350" indent="-514350">
              <a:buNone/>
            </a:pPr>
            <a:endParaRPr lang="es-ES_tradnl" dirty="0"/>
          </a:p>
          <a:p>
            <a:pPr marL="514350" indent="-514350">
              <a:buNone/>
            </a:pPr>
            <a:r>
              <a:rPr lang="es-ES_tradnl" b="1" dirty="0" smtClean="0"/>
              <a:t>21. </a:t>
            </a:r>
            <a:r>
              <a:rPr lang="es-ES_tradnl" dirty="0" smtClean="0"/>
              <a:t>Los medios frente a la intervención de organismos internacionales.</a:t>
            </a:r>
          </a:p>
          <a:p>
            <a:pPr marL="514350" indent="-514350">
              <a:buFont typeface="+mj-lt"/>
              <a:buAutoNum type="arabicPeriod" startAt="16"/>
            </a:pPr>
            <a:endParaRPr lang="es-ES_tradnl" dirty="0"/>
          </a:p>
          <a:p>
            <a:pPr marL="514350" indent="-514350">
              <a:buNone/>
            </a:pPr>
            <a:r>
              <a:rPr lang="es-ES_tradnl" b="1" dirty="0" smtClean="0"/>
              <a:t>22. </a:t>
            </a:r>
            <a:r>
              <a:rPr lang="es-CO" dirty="0" smtClean="0"/>
              <a:t>La </a:t>
            </a:r>
            <a:r>
              <a:rPr lang="es-CO" dirty="0"/>
              <a:t>importancia de una conciencia gremial </a:t>
            </a:r>
            <a:r>
              <a:rPr lang="es-CO" dirty="0" smtClean="0"/>
              <a:t>fuerte.</a:t>
            </a:r>
            <a:r>
              <a:rPr lang="es-CO" dirty="0"/>
              <a:t>				</a:t>
            </a:r>
          </a:p>
          <a:p>
            <a:pPr>
              <a:buNone/>
            </a:pPr>
            <a:r>
              <a:rPr lang="es-CO" b="1" dirty="0"/>
              <a:t> </a:t>
            </a:r>
            <a:endParaRPr lang="es-CO" dirty="0"/>
          </a:p>
          <a:p>
            <a:endParaRPr lang="es-CO" dirty="0"/>
          </a:p>
        </p:txBody>
      </p:sp>
      <p:sp>
        <p:nvSpPr>
          <p:cNvPr id="4" name="3 Rectángulo"/>
          <p:cNvSpPr/>
          <p:nvPr/>
        </p:nvSpPr>
        <p:spPr>
          <a:xfrm>
            <a:off x="-36512" y="845096"/>
            <a:ext cx="9144000" cy="4236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5" name="1 Título"/>
          <p:cNvSpPr txBox="1">
            <a:spLocks/>
          </p:cNvSpPr>
          <p:nvPr/>
        </p:nvSpPr>
        <p:spPr>
          <a:xfrm>
            <a:off x="611560" y="692696"/>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CO" sz="3200" b="0" i="0" u="none" strike="noStrike" kern="1200" cap="none" spc="0" normalizeH="0" baseline="0" noProof="0" dirty="0" smtClean="0">
                <a:ln>
                  <a:noFill/>
                </a:ln>
                <a:solidFill>
                  <a:schemeClr val="bg1"/>
                </a:solidFill>
                <a:effectLst/>
                <a:uLnTx/>
                <a:uFillTx/>
                <a:latin typeface="Copperplate Gothic Bold" pitchFamily="34" charset="0"/>
                <a:ea typeface="+mj-ea"/>
                <a:cs typeface="+mj-cs"/>
              </a:rPr>
              <a:t>Sociedad civil</a:t>
            </a:r>
            <a:r>
              <a:rPr kumimoji="0" lang="es-CO" sz="3200" b="0" i="0" u="none" strike="noStrike" kern="1200" cap="none" spc="0" normalizeH="0" noProof="0" dirty="0" smtClean="0">
                <a:ln>
                  <a:noFill/>
                </a:ln>
                <a:solidFill>
                  <a:schemeClr val="bg1"/>
                </a:solidFill>
                <a:effectLst/>
                <a:uLnTx/>
                <a:uFillTx/>
                <a:latin typeface="Copperplate Gothic Bold" pitchFamily="34" charset="0"/>
                <a:ea typeface="+mj-ea"/>
                <a:cs typeface="+mj-cs"/>
              </a:rPr>
              <a:t>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s-CO" sz="3200" b="0" i="0" u="none" strike="noStrike" kern="1200" cap="none" spc="0" normalizeH="0" noProof="0" dirty="0" smtClean="0">
                <a:ln>
                  <a:noFill/>
                </a:ln>
                <a:effectLst/>
                <a:uLnTx/>
                <a:uFillTx/>
                <a:latin typeface="Copperplate Gothic Bold" pitchFamily="34" charset="0"/>
                <a:ea typeface="+mj-ea"/>
                <a:cs typeface="+mj-cs"/>
              </a:rPr>
              <a:t> y </a:t>
            </a:r>
            <a:r>
              <a:rPr kumimoji="0" lang="es-CO" sz="3200" b="0" i="0" u="none" strike="noStrike" kern="1200" cap="none" spc="0" normalizeH="0" noProof="0" dirty="0" smtClean="0">
                <a:ln>
                  <a:noFill/>
                </a:ln>
                <a:solidFill>
                  <a:srgbClr val="0000CC"/>
                </a:solidFill>
                <a:effectLst/>
                <a:uLnTx/>
                <a:uFillTx/>
                <a:latin typeface="Copperplate Gothic Bold" pitchFamily="34" charset="0"/>
                <a:ea typeface="+mj-ea"/>
                <a:cs typeface="+mj-cs"/>
              </a:rPr>
              <a:t>gremio periodístico</a:t>
            </a:r>
            <a:endParaRPr kumimoji="0" lang="es-CO" sz="3200" b="0" i="0" u="none" strike="noStrike" kern="1200" cap="none" spc="0" normalizeH="0" baseline="0" noProof="0" dirty="0" smtClean="0">
              <a:ln>
                <a:noFill/>
              </a:ln>
              <a:solidFill>
                <a:srgbClr val="0000CC"/>
              </a:solidFill>
              <a:effectLst/>
              <a:uLnTx/>
              <a:uFillTx/>
              <a:latin typeface="Copperplate Gothic Bold" pitchFamily="34" charset="0"/>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2400" y="8450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5" name="1 Título"/>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CO" sz="3200" b="0" i="0" u="none" strike="noStrike" kern="1200" cap="none" spc="0" normalizeH="0" baseline="0" noProof="0" dirty="0" smtClean="0">
                <a:ln>
                  <a:noFill/>
                </a:ln>
                <a:solidFill>
                  <a:schemeClr val="bg1"/>
                </a:solidFill>
                <a:effectLst/>
                <a:uLnTx/>
                <a:uFillTx/>
                <a:latin typeface="Copperplate Gothic Bold" pitchFamily="34" charset="0"/>
                <a:ea typeface="+mj-ea"/>
                <a:cs typeface="+mj-cs"/>
              </a:rPr>
              <a:t>experiencias</a:t>
            </a:r>
          </a:p>
        </p:txBody>
      </p:sp>
      <p:sp>
        <p:nvSpPr>
          <p:cNvPr id="6" name="5 CuadroTexto"/>
          <p:cNvSpPr txBox="1"/>
          <p:nvPr/>
        </p:nvSpPr>
        <p:spPr>
          <a:xfrm>
            <a:off x="611560" y="1484784"/>
            <a:ext cx="7776864" cy="3416320"/>
          </a:xfrm>
          <a:prstGeom prst="rect">
            <a:avLst/>
          </a:prstGeom>
          <a:noFill/>
        </p:spPr>
        <p:txBody>
          <a:bodyPr wrap="square" rtlCol="0">
            <a:spAutoFit/>
          </a:bodyPr>
          <a:lstStyle/>
          <a:p>
            <a:pPr>
              <a:buFont typeface="Arial" pitchFamily="34" charset="0"/>
              <a:buChar char="•"/>
            </a:pPr>
            <a:r>
              <a:rPr lang="es-CO" dirty="0" smtClean="0"/>
              <a:t>Necesidad de emprender la lucha contra la impunidad.</a:t>
            </a:r>
          </a:p>
          <a:p>
            <a:pPr>
              <a:buFont typeface="Arial" pitchFamily="34" charset="0"/>
              <a:buChar char="•"/>
            </a:pPr>
            <a:endParaRPr lang="es-CO" dirty="0"/>
          </a:p>
          <a:p>
            <a:pPr>
              <a:buFont typeface="Arial" pitchFamily="34" charset="0"/>
              <a:buChar char="•"/>
            </a:pPr>
            <a:r>
              <a:rPr lang="es-CO" dirty="0" smtClean="0"/>
              <a:t>Motivación para el debate  y la creación de mecanismos que permitan ejercer la labor con libertad .</a:t>
            </a:r>
          </a:p>
          <a:p>
            <a:pPr>
              <a:buFont typeface="Arial" pitchFamily="34" charset="0"/>
              <a:buChar char="•"/>
            </a:pPr>
            <a:endParaRPr lang="es-CO" dirty="0"/>
          </a:p>
          <a:p>
            <a:pPr>
              <a:buFont typeface="Arial" pitchFamily="34" charset="0"/>
              <a:buChar char="•"/>
            </a:pPr>
            <a:r>
              <a:rPr lang="es-CO" dirty="0" smtClean="0"/>
              <a:t>Ambiente de temor y olvido.</a:t>
            </a:r>
          </a:p>
          <a:p>
            <a:pPr>
              <a:buFont typeface="Arial" pitchFamily="34" charset="0"/>
              <a:buChar char="•"/>
            </a:pPr>
            <a:endParaRPr lang="es-CO" dirty="0"/>
          </a:p>
          <a:p>
            <a:pPr>
              <a:buFont typeface="Arial" pitchFamily="34" charset="0"/>
              <a:buChar char="•"/>
            </a:pPr>
            <a:r>
              <a:rPr lang="es-CO" dirty="0" smtClean="0"/>
              <a:t> Búsqueda de verdad, justicia y reparación de las víctimas.</a:t>
            </a:r>
          </a:p>
          <a:p>
            <a:pPr>
              <a:buFont typeface="Arial" pitchFamily="34" charset="0"/>
              <a:buChar char="•"/>
            </a:pPr>
            <a:endParaRPr lang="es-CO" dirty="0"/>
          </a:p>
          <a:p>
            <a:pPr>
              <a:buFont typeface="Arial" pitchFamily="34" charset="0"/>
              <a:buChar char="•"/>
            </a:pPr>
            <a:r>
              <a:rPr lang="es-CO" dirty="0" smtClean="0"/>
              <a:t>Aprecio y valor por la profesión.</a:t>
            </a:r>
          </a:p>
          <a:p>
            <a:endParaRPr lang="es-CO" dirty="0"/>
          </a:p>
          <a:p>
            <a:endParaRPr lang="es-CO"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36912"/>
            <a:ext cx="8229600" cy="1143000"/>
          </a:xfrm>
        </p:spPr>
        <p:txBody>
          <a:bodyPr/>
          <a:lstStyle/>
          <a:p>
            <a:r>
              <a:rPr lang="es-CO" dirty="0" smtClean="0">
                <a:latin typeface="Copperplate Gothic Bold" pitchFamily="34" charset="0"/>
              </a:rPr>
              <a:t>Gracias</a:t>
            </a:r>
            <a:endParaRPr lang="es-CO" dirty="0">
              <a:latin typeface="Copperplate Gothic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0" y="404664"/>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2" name="1 Título"/>
          <p:cNvSpPr>
            <a:spLocks noGrp="1"/>
          </p:cNvSpPr>
          <p:nvPr>
            <p:ph type="title"/>
          </p:nvPr>
        </p:nvSpPr>
        <p:spPr/>
        <p:txBody>
          <a:bodyPr>
            <a:normAutofit/>
          </a:bodyPr>
          <a:lstStyle/>
          <a:p>
            <a:pPr algn="l"/>
            <a:r>
              <a:rPr lang="es-CO" sz="2400" dirty="0" smtClean="0">
                <a:solidFill>
                  <a:schemeClr val="bg1"/>
                </a:solidFill>
                <a:latin typeface="Copperplate Gothic Bold" pitchFamily="34" charset="0"/>
              </a:rPr>
              <a:t>INVESTIGACIÓN, HALLAZGOS </a:t>
            </a:r>
            <a:r>
              <a:rPr lang="es-CO" sz="3200" dirty="0" smtClean="0">
                <a:solidFill>
                  <a:schemeClr val="bg1"/>
                </a:solidFill>
              </a:rPr>
              <a:t/>
            </a:r>
            <a:br>
              <a:rPr lang="es-CO" sz="3200" dirty="0" smtClean="0">
                <a:solidFill>
                  <a:schemeClr val="bg1"/>
                </a:solidFill>
              </a:rPr>
            </a:br>
            <a:endParaRPr lang="es-CO" sz="3200" dirty="0">
              <a:solidFill>
                <a:schemeClr val="bg1"/>
              </a:solidFill>
            </a:endParaRPr>
          </a:p>
        </p:txBody>
      </p:sp>
      <p:sp>
        <p:nvSpPr>
          <p:cNvPr id="3" name="2 Marcador de contenido"/>
          <p:cNvSpPr>
            <a:spLocks noGrp="1"/>
          </p:cNvSpPr>
          <p:nvPr>
            <p:ph idx="1"/>
          </p:nvPr>
        </p:nvSpPr>
        <p:spPr>
          <a:xfrm>
            <a:off x="179512" y="1772816"/>
            <a:ext cx="8229600" cy="2496068"/>
          </a:xfrm>
        </p:spPr>
        <p:style>
          <a:lnRef idx="2">
            <a:schemeClr val="dk1"/>
          </a:lnRef>
          <a:fillRef idx="1">
            <a:schemeClr val="lt1"/>
          </a:fillRef>
          <a:effectRef idx="0">
            <a:schemeClr val="dk1"/>
          </a:effectRef>
          <a:fontRef idx="minor">
            <a:schemeClr val="dk1"/>
          </a:fontRef>
        </p:style>
        <p:txBody>
          <a:bodyPr wrap="square">
            <a:spAutoFit/>
          </a:bodyPr>
          <a:lstStyle/>
          <a:p>
            <a:pPr algn="ctr">
              <a:spcAft>
                <a:spcPts val="600"/>
              </a:spcAft>
              <a:buNone/>
            </a:pPr>
            <a:r>
              <a:rPr lang="es-CO" sz="1800" dirty="0" smtClean="0">
                <a:latin typeface="Khmer UI" pitchFamily="34" charset="0"/>
                <a:cs typeface="Khmer UI" pitchFamily="34" charset="0"/>
              </a:rPr>
              <a:t>  “Los que seguimos todavía viviendo aquí, los que somos todavía sobrevivientes de esta guerra contra la libre expresión, podemos dudar de si     vale la pena o no hacernos matar por una idea, pero podemos estar seguros de que nuestro oficio es importante, tan importante que si no fuera por el periodismo los violentos y los corruptos actuarían de manera aún más despiadada, descarada y cínica”. </a:t>
            </a:r>
          </a:p>
          <a:p>
            <a:pPr algn="r">
              <a:buNone/>
            </a:pPr>
            <a:endParaRPr lang="es-CO" sz="1800" dirty="0" smtClean="0">
              <a:latin typeface="Khmer UI" pitchFamily="34" charset="0"/>
              <a:cs typeface="Khmer UI" pitchFamily="34" charset="0"/>
            </a:endParaRPr>
          </a:p>
          <a:p>
            <a:pPr algn="r">
              <a:buNone/>
            </a:pPr>
            <a:r>
              <a:rPr lang="es-CO" sz="1600" dirty="0" smtClean="0">
                <a:latin typeface="Khmer UI" pitchFamily="34" charset="0"/>
                <a:cs typeface="Khmer UI" pitchFamily="34" charset="0"/>
              </a:rPr>
              <a:t>Héctor Abad </a:t>
            </a:r>
            <a:r>
              <a:rPr lang="es-CO" sz="1600" dirty="0" err="1" smtClean="0">
                <a:latin typeface="Khmer UI" pitchFamily="34" charset="0"/>
                <a:cs typeface="Khmer UI" pitchFamily="34" charset="0"/>
              </a:rPr>
              <a:t>Faciolince</a:t>
            </a:r>
            <a:endParaRPr lang="es-CO" sz="1600" dirty="0"/>
          </a:p>
        </p:txBody>
      </p:sp>
      <p:sp>
        <p:nvSpPr>
          <p:cNvPr id="4" name="3 CuadroTexto"/>
          <p:cNvSpPr txBox="1"/>
          <p:nvPr/>
        </p:nvSpPr>
        <p:spPr>
          <a:xfrm>
            <a:off x="0" y="4942909"/>
            <a:ext cx="2736304" cy="646331"/>
          </a:xfrm>
          <a:prstGeom prst="rect">
            <a:avLst/>
          </a:prstGeom>
          <a:noFill/>
        </p:spPr>
        <p:txBody>
          <a:bodyPr wrap="square" rtlCol="0">
            <a:spAutoFit/>
          </a:bodyPr>
          <a:lstStyle/>
          <a:p>
            <a:pPr algn="ctr"/>
            <a:r>
              <a:rPr lang="es-CO" dirty="0" smtClean="0">
                <a:latin typeface="Copperplate Gothic Bold" pitchFamily="34" charset="0"/>
                <a:hlinkClick r:id="rId2" action="ppaction://hlinksldjump"/>
              </a:rPr>
              <a:t>Hipótesis y metodología </a:t>
            </a:r>
            <a:endParaRPr lang="es-CO" dirty="0">
              <a:latin typeface="Copperplate Gothic Bold" pitchFamily="34" charset="0"/>
            </a:endParaRPr>
          </a:p>
        </p:txBody>
      </p:sp>
      <p:sp>
        <p:nvSpPr>
          <p:cNvPr id="5" name="4 CuadroTexto"/>
          <p:cNvSpPr txBox="1"/>
          <p:nvPr/>
        </p:nvSpPr>
        <p:spPr>
          <a:xfrm>
            <a:off x="2987824" y="4941168"/>
            <a:ext cx="2736304" cy="646331"/>
          </a:xfrm>
          <a:prstGeom prst="rect">
            <a:avLst/>
          </a:prstGeom>
          <a:noFill/>
        </p:spPr>
        <p:txBody>
          <a:bodyPr wrap="square" rtlCol="0">
            <a:spAutoFit/>
          </a:bodyPr>
          <a:lstStyle/>
          <a:p>
            <a:pPr algn="ctr"/>
            <a:r>
              <a:rPr lang="es-CO" dirty="0" smtClean="0">
                <a:latin typeface="Copperplate Gothic Bold" pitchFamily="34" charset="0"/>
                <a:hlinkClick r:id="rId3" action="ppaction://hlinksldjump"/>
              </a:rPr>
              <a:t>Diez </a:t>
            </a:r>
          </a:p>
          <a:p>
            <a:pPr algn="ctr"/>
            <a:r>
              <a:rPr lang="es-CO" dirty="0" smtClean="0">
                <a:latin typeface="Copperplate Gothic Bold" pitchFamily="34" charset="0"/>
                <a:hlinkClick r:id="rId3" action="ppaction://hlinksldjump"/>
              </a:rPr>
              <a:t>realidades </a:t>
            </a:r>
            <a:endParaRPr lang="es-CO" dirty="0">
              <a:latin typeface="Copperplate Gothic Bold" pitchFamily="34" charset="0"/>
            </a:endParaRPr>
          </a:p>
        </p:txBody>
      </p:sp>
      <p:sp>
        <p:nvSpPr>
          <p:cNvPr id="6" name="5 CuadroTexto"/>
          <p:cNvSpPr txBox="1"/>
          <p:nvPr/>
        </p:nvSpPr>
        <p:spPr>
          <a:xfrm>
            <a:off x="6012160" y="4931876"/>
            <a:ext cx="2592288" cy="923330"/>
          </a:xfrm>
          <a:prstGeom prst="rect">
            <a:avLst/>
          </a:prstGeom>
          <a:noFill/>
        </p:spPr>
        <p:txBody>
          <a:bodyPr wrap="square" rtlCol="0">
            <a:spAutoFit/>
          </a:bodyPr>
          <a:lstStyle/>
          <a:p>
            <a:pPr algn="ctr"/>
            <a:r>
              <a:rPr lang="es-CO" dirty="0" smtClean="0">
                <a:latin typeface="Copperplate Gothic Bold" pitchFamily="34" charset="0"/>
                <a:hlinkClick r:id="rId4" action="ppaction://hlinksldjump"/>
              </a:rPr>
              <a:t>Recomendaciones para el estado y la sociedad civil </a:t>
            </a:r>
            <a:endParaRPr lang="es-CO" dirty="0">
              <a:latin typeface="Copperplate Gothic Bold" pitchFamily="34" charset="0"/>
            </a:endParaRPr>
          </a:p>
        </p:txBody>
      </p:sp>
      <p:sp>
        <p:nvSpPr>
          <p:cNvPr id="7" name="6 Rectángulo"/>
          <p:cNvSpPr/>
          <p:nvPr/>
        </p:nvSpPr>
        <p:spPr>
          <a:xfrm>
            <a:off x="539552" y="764704"/>
            <a:ext cx="4554837" cy="707886"/>
          </a:xfrm>
          <a:prstGeom prst="rect">
            <a:avLst/>
          </a:prstGeom>
        </p:spPr>
        <p:txBody>
          <a:bodyPr wrap="none">
            <a:spAutoFit/>
          </a:bodyPr>
          <a:lstStyle/>
          <a:p>
            <a:r>
              <a:rPr lang="es-CO" sz="4000" dirty="0">
                <a:latin typeface="Copperplate Gothic Bold" pitchFamily="34" charset="0"/>
              </a:rPr>
              <a:t>Y</a:t>
            </a:r>
            <a:r>
              <a:rPr lang="es-CO" sz="4000" dirty="0">
                <a:solidFill>
                  <a:srgbClr val="FF0000"/>
                </a:solidFill>
                <a:latin typeface="Copperplate Gothic Bold" pitchFamily="34" charset="0"/>
              </a:rPr>
              <a:t> </a:t>
            </a:r>
            <a:r>
              <a:rPr lang="es-CO" sz="4000" dirty="0">
                <a:solidFill>
                  <a:srgbClr val="0000CC"/>
                </a:solidFill>
                <a:latin typeface="Copperplate Gothic Bold" pitchFamily="34" charset="0"/>
              </a:rPr>
              <a:t>RESULTADOS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6926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3" name="2 Marcador de contenido"/>
          <p:cNvSpPr>
            <a:spLocks noGrp="1"/>
          </p:cNvSpPr>
          <p:nvPr>
            <p:ph idx="1"/>
          </p:nvPr>
        </p:nvSpPr>
        <p:spPr>
          <a:xfrm>
            <a:off x="467544" y="1844824"/>
            <a:ext cx="8229600" cy="4525963"/>
          </a:xfrm>
        </p:spPr>
        <p:txBody>
          <a:bodyPr>
            <a:normAutofit/>
          </a:bodyPr>
          <a:lstStyle/>
          <a:p>
            <a:pPr algn="ctr">
              <a:buNone/>
            </a:pPr>
            <a:endParaRPr lang="es-CO" sz="2800" dirty="0" smtClean="0"/>
          </a:p>
          <a:p>
            <a:pPr algn="ctr">
              <a:buNone/>
            </a:pPr>
            <a:r>
              <a:rPr lang="es-CO" sz="2800" dirty="0" smtClean="0"/>
              <a:t>La búsqueda de justicia y reparación de crímenes en contra de periodistas debe tener en cuenta las  características particulares que envuelven los delitos.</a:t>
            </a:r>
          </a:p>
          <a:p>
            <a:pPr>
              <a:buNone/>
            </a:pPr>
            <a:endParaRPr lang="es-CO" sz="2800" dirty="0" smtClean="0"/>
          </a:p>
          <a:p>
            <a:pPr>
              <a:buNone/>
            </a:pPr>
            <a:r>
              <a:rPr lang="es-CO" sz="1800" u="sng" dirty="0" smtClean="0"/>
              <a:t>Ejes del proyecto</a:t>
            </a:r>
          </a:p>
          <a:p>
            <a:pPr>
              <a:buFont typeface="Wingdings" pitchFamily="2" charset="2"/>
              <a:buChar char="§"/>
            </a:pPr>
            <a:r>
              <a:rPr lang="es-CO" sz="1800" dirty="0" smtClean="0"/>
              <a:t>Estrategias para garantizar la efectividad de las investigaciones.</a:t>
            </a:r>
          </a:p>
          <a:p>
            <a:pPr>
              <a:buFont typeface="Wingdings" pitchFamily="2" charset="2"/>
              <a:buChar char="§"/>
            </a:pPr>
            <a:r>
              <a:rPr lang="es-CO" sz="1800" dirty="0" smtClean="0"/>
              <a:t>Estrategias de litigio.</a:t>
            </a:r>
          </a:p>
          <a:p>
            <a:pPr>
              <a:buFont typeface="Wingdings" pitchFamily="2" charset="2"/>
              <a:buChar char="§"/>
            </a:pPr>
            <a:r>
              <a:rPr lang="es-CO" sz="1800" dirty="0" smtClean="0"/>
              <a:t>Alcance de las reparaciones en el marco de los crímenes contra periodistas.</a:t>
            </a:r>
          </a:p>
          <a:p>
            <a:endParaRPr lang="es-CO" dirty="0"/>
          </a:p>
          <a:p>
            <a:pPr>
              <a:buNone/>
            </a:pPr>
            <a:endParaRPr lang="es-CO" dirty="0"/>
          </a:p>
        </p:txBody>
      </p:sp>
      <p:sp>
        <p:nvSpPr>
          <p:cNvPr id="4" name="1 Título"/>
          <p:cNvSpPr>
            <a:spLocks noGrp="1"/>
          </p:cNvSpPr>
          <p:nvPr>
            <p:ph type="title"/>
          </p:nvPr>
        </p:nvSpPr>
        <p:spPr/>
        <p:txBody>
          <a:bodyPr>
            <a:normAutofit/>
          </a:bodyPr>
          <a:lstStyle/>
          <a:p>
            <a:pPr algn="l"/>
            <a:r>
              <a:rPr lang="es-CO" sz="2400" dirty="0" smtClean="0">
                <a:solidFill>
                  <a:schemeClr val="bg1"/>
                </a:solidFill>
                <a:latin typeface="Copperplate Gothic Bold" pitchFamily="34" charset="0"/>
              </a:rPr>
              <a:t>HIPÓTESIS Y </a:t>
            </a:r>
            <a:endParaRPr lang="es-CO" sz="2400" dirty="0">
              <a:solidFill>
                <a:schemeClr val="bg1"/>
              </a:solidFill>
              <a:latin typeface="Copperplate Gothic Bold" pitchFamily="34" charset="0"/>
            </a:endParaRPr>
          </a:p>
        </p:txBody>
      </p:sp>
      <p:sp>
        <p:nvSpPr>
          <p:cNvPr id="5" name="4 Rectángulo"/>
          <p:cNvSpPr/>
          <p:nvPr/>
        </p:nvSpPr>
        <p:spPr>
          <a:xfrm>
            <a:off x="539552" y="1052736"/>
            <a:ext cx="4582741" cy="707886"/>
          </a:xfrm>
          <a:prstGeom prst="rect">
            <a:avLst/>
          </a:prstGeom>
        </p:spPr>
        <p:txBody>
          <a:bodyPr wrap="square">
            <a:spAutoFit/>
          </a:bodyPr>
          <a:lstStyle/>
          <a:p>
            <a:pPr lvl="0">
              <a:spcBef>
                <a:spcPct val="0"/>
              </a:spcBef>
            </a:pPr>
            <a:r>
              <a:rPr lang="es-CO" sz="4000" dirty="0">
                <a:solidFill>
                  <a:srgbClr val="0000CC"/>
                </a:solidFill>
                <a:latin typeface="Copperplate Gothic Bold" pitchFamily="34" charset="0"/>
                <a:ea typeface="+mj-ea"/>
                <a:cs typeface="+mj-cs"/>
              </a:rPr>
              <a:t>METODOLOGÍA</a:t>
            </a:r>
            <a:endParaRPr lang="es-CO" sz="4000" dirty="0">
              <a:solidFill>
                <a:srgbClr val="0000CC"/>
              </a:solidFill>
              <a:latin typeface="Copperplate Gothic Bold" pitchFamily="34"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0" y="476672"/>
            <a:ext cx="9144000" cy="8640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4" name="1 Título"/>
          <p:cNvSpPr txBox="1">
            <a:spLocks/>
          </p:cNvSpPr>
          <p:nvPr/>
        </p:nvSpPr>
        <p:spPr>
          <a:xfrm>
            <a:off x="251520" y="332656"/>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O" sz="3200" dirty="0" smtClean="0">
                <a:solidFill>
                  <a:schemeClr val="bg1"/>
                </a:solidFill>
                <a:latin typeface="Copperplate Gothic Bold" pitchFamily="34" charset="0"/>
                <a:ea typeface="+mj-ea"/>
                <a:cs typeface="+mj-cs"/>
              </a:rPr>
              <a:t>Periodistas colombianos asesinados 1985-2010</a:t>
            </a:r>
            <a:endParaRPr kumimoji="0" lang="es-CO" sz="3200" b="0" i="0" u="none" strike="noStrike" kern="1200" cap="none" spc="0" normalizeH="0" baseline="0" noProof="0" dirty="0" smtClean="0">
              <a:ln>
                <a:noFill/>
              </a:ln>
              <a:solidFill>
                <a:schemeClr val="bg1"/>
              </a:solidFill>
              <a:effectLst/>
              <a:uLnTx/>
              <a:uFillTx/>
              <a:latin typeface="Copperplate Gothic Bold" pitchFamily="34" charset="0"/>
              <a:ea typeface="+mj-ea"/>
              <a:cs typeface="+mj-cs"/>
            </a:endParaRPr>
          </a:p>
        </p:txBody>
      </p:sp>
      <p:sp>
        <p:nvSpPr>
          <p:cNvPr id="5" name="4 CuadroTexto"/>
          <p:cNvSpPr txBox="1"/>
          <p:nvPr/>
        </p:nvSpPr>
        <p:spPr>
          <a:xfrm>
            <a:off x="827584" y="1556792"/>
            <a:ext cx="7056784" cy="4524315"/>
          </a:xfrm>
          <a:prstGeom prst="rect">
            <a:avLst/>
          </a:prstGeom>
          <a:noFill/>
        </p:spPr>
        <p:txBody>
          <a:bodyPr wrap="square" rtlCol="0">
            <a:spAutoFit/>
          </a:bodyPr>
          <a:lstStyle/>
          <a:p>
            <a:pPr>
              <a:buFont typeface="Wingdings" pitchFamily="2" charset="2"/>
              <a:buChar char="§"/>
            </a:pPr>
            <a:r>
              <a:rPr lang="es-CO" dirty="0" smtClean="0"/>
              <a:t>Guillermo </a:t>
            </a:r>
            <a:r>
              <a:rPr lang="es-CO" dirty="0"/>
              <a:t>Cano </a:t>
            </a:r>
            <a:r>
              <a:rPr lang="es-CO" dirty="0" err="1" smtClean="0"/>
              <a:t>Isaza</a:t>
            </a:r>
            <a:r>
              <a:rPr lang="es-CO" dirty="0" smtClean="0"/>
              <a:t>  </a:t>
            </a:r>
            <a:r>
              <a:rPr lang="es-CO" dirty="0"/>
              <a:t>(1986</a:t>
            </a:r>
            <a:r>
              <a:rPr lang="es-CO" dirty="0" smtClean="0"/>
              <a:t>)</a:t>
            </a:r>
          </a:p>
          <a:p>
            <a:pPr>
              <a:buFont typeface="Wingdings" pitchFamily="2" charset="2"/>
              <a:buChar char="§"/>
            </a:pPr>
            <a:r>
              <a:rPr lang="es-CO" dirty="0" smtClean="0"/>
              <a:t>Silvia </a:t>
            </a:r>
            <a:r>
              <a:rPr lang="es-CO" dirty="0"/>
              <a:t>Margarita </a:t>
            </a:r>
            <a:r>
              <a:rPr lang="es-CO" dirty="0" err="1"/>
              <a:t>Duzán</a:t>
            </a:r>
            <a:r>
              <a:rPr lang="es-CO" dirty="0"/>
              <a:t> Sáenz (1990) </a:t>
            </a:r>
            <a:endParaRPr lang="es-CO" dirty="0" smtClean="0"/>
          </a:p>
          <a:p>
            <a:pPr>
              <a:buFont typeface="Wingdings" pitchFamily="2" charset="2"/>
              <a:buChar char="§"/>
            </a:pPr>
            <a:r>
              <a:rPr lang="es-CO" dirty="0" smtClean="0"/>
              <a:t>Julio </a:t>
            </a:r>
            <a:r>
              <a:rPr lang="es-CO" dirty="0"/>
              <a:t>Daniel Chaparro Hurtado y Jorge Enrique Torres Navas (</a:t>
            </a:r>
            <a:r>
              <a:rPr lang="es-CO" dirty="0" smtClean="0"/>
              <a:t>1991)</a:t>
            </a:r>
          </a:p>
          <a:p>
            <a:pPr>
              <a:buFont typeface="Wingdings" pitchFamily="2" charset="2"/>
              <a:buChar char="§"/>
            </a:pPr>
            <a:r>
              <a:rPr lang="es-CO" dirty="0" smtClean="0"/>
              <a:t>Carlos </a:t>
            </a:r>
            <a:r>
              <a:rPr lang="es-CO" dirty="0"/>
              <a:t>Lajud Catalán (1993</a:t>
            </a:r>
            <a:r>
              <a:rPr lang="es-CO" dirty="0" smtClean="0"/>
              <a:t>)</a:t>
            </a:r>
          </a:p>
          <a:p>
            <a:pPr>
              <a:buFont typeface="Wingdings" pitchFamily="2" charset="2"/>
              <a:buChar char="§"/>
            </a:pPr>
            <a:r>
              <a:rPr lang="es-CO" dirty="0" smtClean="0"/>
              <a:t>Ernesto </a:t>
            </a:r>
            <a:r>
              <a:rPr lang="es-CO" dirty="0"/>
              <a:t>Acero Cadena (</a:t>
            </a:r>
            <a:r>
              <a:rPr lang="es-CO" dirty="0" smtClean="0"/>
              <a:t>1995)</a:t>
            </a:r>
          </a:p>
          <a:p>
            <a:pPr>
              <a:buFont typeface="Wingdings" pitchFamily="2" charset="2"/>
              <a:buChar char="§"/>
            </a:pPr>
            <a:r>
              <a:rPr lang="es-CO" dirty="0" smtClean="0"/>
              <a:t>Gerardo </a:t>
            </a:r>
            <a:r>
              <a:rPr lang="es-CO" dirty="0"/>
              <a:t>Bedoya Borrero (</a:t>
            </a:r>
            <a:r>
              <a:rPr lang="es-CO" dirty="0" smtClean="0"/>
              <a:t>1997)</a:t>
            </a:r>
          </a:p>
          <a:p>
            <a:pPr>
              <a:buFont typeface="Wingdings" pitchFamily="2" charset="2"/>
              <a:buChar char="§"/>
            </a:pPr>
            <a:r>
              <a:rPr lang="es-CO" dirty="0" smtClean="0"/>
              <a:t>Amparo </a:t>
            </a:r>
            <a:r>
              <a:rPr lang="es-CO" dirty="0"/>
              <a:t>Leonor Jiménez Pallares (</a:t>
            </a:r>
            <a:r>
              <a:rPr lang="es-CO" dirty="0" smtClean="0"/>
              <a:t>1998)</a:t>
            </a:r>
          </a:p>
          <a:p>
            <a:pPr>
              <a:buFont typeface="Wingdings" pitchFamily="2" charset="2"/>
              <a:buChar char="§"/>
            </a:pPr>
            <a:r>
              <a:rPr lang="es-CO" dirty="0" smtClean="0"/>
              <a:t>Guzmán </a:t>
            </a:r>
            <a:r>
              <a:rPr lang="es-CO" dirty="0"/>
              <a:t>Quintero Torres (1999</a:t>
            </a:r>
            <a:r>
              <a:rPr lang="es-CO" dirty="0" smtClean="0"/>
              <a:t>)</a:t>
            </a:r>
          </a:p>
          <a:p>
            <a:pPr>
              <a:buFont typeface="Wingdings" pitchFamily="2" charset="2"/>
              <a:buChar char="§"/>
            </a:pPr>
            <a:r>
              <a:rPr lang="es-CO" dirty="0" smtClean="0"/>
              <a:t>Orlando </a:t>
            </a:r>
            <a:r>
              <a:rPr lang="es-CO" dirty="0"/>
              <a:t>Sierra Hernández (</a:t>
            </a:r>
            <a:r>
              <a:rPr lang="es-CO" dirty="0" smtClean="0"/>
              <a:t>2002)</a:t>
            </a:r>
          </a:p>
          <a:p>
            <a:pPr>
              <a:buFont typeface="Wingdings" pitchFamily="2" charset="2"/>
              <a:buChar char="§"/>
            </a:pPr>
            <a:r>
              <a:rPr lang="es-CO" dirty="0" smtClean="0"/>
              <a:t>Elizabeth </a:t>
            </a:r>
            <a:r>
              <a:rPr lang="es-CO" dirty="0"/>
              <a:t>Obando Murcia (2002</a:t>
            </a:r>
            <a:r>
              <a:rPr lang="es-CO" dirty="0" smtClean="0"/>
              <a:t>)</a:t>
            </a:r>
          </a:p>
          <a:p>
            <a:pPr>
              <a:buFont typeface="Wingdings" pitchFamily="2" charset="2"/>
              <a:buChar char="§"/>
            </a:pPr>
            <a:r>
              <a:rPr lang="es-CO" dirty="0" smtClean="0"/>
              <a:t>Luis </a:t>
            </a:r>
            <a:r>
              <a:rPr lang="es-CO" dirty="0"/>
              <a:t>Eduardo Alfonso Parada (</a:t>
            </a:r>
            <a:r>
              <a:rPr lang="es-CO" dirty="0" smtClean="0"/>
              <a:t>2003)</a:t>
            </a:r>
          </a:p>
          <a:p>
            <a:pPr>
              <a:buFont typeface="Wingdings" pitchFamily="2" charset="2"/>
              <a:buChar char="§"/>
            </a:pPr>
            <a:r>
              <a:rPr lang="es-CO" dirty="0" smtClean="0"/>
              <a:t>Óscar </a:t>
            </a:r>
            <a:r>
              <a:rPr lang="es-CO" dirty="0"/>
              <a:t>Alberto Polanco Herrera (2004</a:t>
            </a:r>
            <a:r>
              <a:rPr lang="es-CO" dirty="0" smtClean="0"/>
              <a:t>)</a:t>
            </a:r>
          </a:p>
          <a:p>
            <a:pPr>
              <a:buFont typeface="Wingdings" pitchFamily="2" charset="2"/>
              <a:buChar char="§"/>
            </a:pPr>
            <a:r>
              <a:rPr lang="es-CO" dirty="0" smtClean="0"/>
              <a:t>Gustavo </a:t>
            </a:r>
            <a:r>
              <a:rPr lang="es-CO" dirty="0"/>
              <a:t>Rojas </a:t>
            </a:r>
            <a:r>
              <a:rPr lang="es-CO" dirty="0" err="1"/>
              <a:t>Gabalo</a:t>
            </a:r>
            <a:r>
              <a:rPr lang="es-CO" dirty="0"/>
              <a:t> (2006</a:t>
            </a:r>
            <a:r>
              <a:rPr lang="es-CO" dirty="0" smtClean="0"/>
              <a:t>)</a:t>
            </a:r>
          </a:p>
          <a:p>
            <a:pPr>
              <a:buFont typeface="Wingdings" pitchFamily="2" charset="2"/>
              <a:buChar char="§"/>
            </a:pPr>
            <a:r>
              <a:rPr lang="es-CO" dirty="0" err="1" smtClean="0"/>
              <a:t>Elacio</a:t>
            </a:r>
            <a:r>
              <a:rPr lang="es-CO" dirty="0" smtClean="0"/>
              <a:t> </a:t>
            </a:r>
            <a:r>
              <a:rPr lang="es-CO" dirty="0"/>
              <a:t>Murillo Mosquera (</a:t>
            </a:r>
            <a:r>
              <a:rPr lang="es-CO" dirty="0" smtClean="0"/>
              <a:t>2007)</a:t>
            </a:r>
          </a:p>
          <a:p>
            <a:pPr>
              <a:buFont typeface="Wingdings" pitchFamily="2" charset="2"/>
              <a:buChar char="§"/>
            </a:pPr>
            <a:r>
              <a:rPr lang="es-CO" dirty="0" smtClean="0"/>
              <a:t>Clodomiro </a:t>
            </a:r>
            <a:r>
              <a:rPr lang="es-CO" dirty="0"/>
              <a:t>Castilla </a:t>
            </a:r>
            <a:r>
              <a:rPr lang="es-CO" dirty="0" err="1"/>
              <a:t>Ospino</a:t>
            </a:r>
            <a:r>
              <a:rPr lang="es-CO" dirty="0"/>
              <a:t> (</a:t>
            </a:r>
            <a:r>
              <a:rPr lang="es-CO" dirty="0" smtClean="0"/>
              <a:t>2010)</a:t>
            </a:r>
            <a:endParaRPr lang="es-CO" dirty="0"/>
          </a:p>
          <a:p>
            <a:endParaRPr lang="es-CO" dirty="0"/>
          </a:p>
        </p:txBody>
      </p:sp>
      <p:sp>
        <p:nvSpPr>
          <p:cNvPr id="11" name="10 Elipse">
            <a:hlinkClick r:id="" action="ppaction://noaction"/>
          </p:cNvPr>
          <p:cNvSpPr/>
          <p:nvPr/>
        </p:nvSpPr>
        <p:spPr>
          <a:xfrm>
            <a:off x="8316416" y="6021288"/>
            <a:ext cx="288032" cy="288032"/>
          </a:xfrm>
          <a:prstGeom prst="ellipse">
            <a:avLst/>
          </a:prstGeom>
          <a:scene3d>
            <a:camera prst="orthographicFront"/>
            <a:lightRig rig="threePt" dir="t"/>
          </a:scene3d>
          <a:sp3d>
            <a:bevelT w="152400" h="50800" prst="softRound"/>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926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2" name="1 Título"/>
          <p:cNvSpPr>
            <a:spLocks noGrp="1"/>
          </p:cNvSpPr>
          <p:nvPr>
            <p:ph type="title"/>
          </p:nvPr>
        </p:nvSpPr>
        <p:spPr/>
        <p:txBody>
          <a:bodyPr>
            <a:normAutofit/>
          </a:bodyPr>
          <a:lstStyle/>
          <a:p>
            <a:pPr algn="l"/>
            <a:r>
              <a:rPr lang="es-CO" sz="3200" dirty="0" smtClean="0">
                <a:solidFill>
                  <a:schemeClr val="bg1"/>
                </a:solidFill>
                <a:latin typeface="Copperplate Gothic Bold" pitchFamily="34" charset="0"/>
              </a:rPr>
              <a:t>10  REALIDADES </a:t>
            </a:r>
            <a:endParaRPr lang="es-CO" sz="3200" dirty="0">
              <a:solidFill>
                <a:schemeClr val="bg1"/>
              </a:solidFill>
              <a:latin typeface="Copperplate Gothic Bold" pitchFamily="34" charset="0"/>
            </a:endParaRPr>
          </a:p>
        </p:txBody>
      </p:sp>
      <p:sp>
        <p:nvSpPr>
          <p:cNvPr id="3" name="2 Marcador de contenido"/>
          <p:cNvSpPr>
            <a:spLocks noGrp="1"/>
          </p:cNvSpPr>
          <p:nvPr>
            <p:ph idx="1"/>
          </p:nvPr>
        </p:nvSpPr>
        <p:spPr>
          <a:xfrm>
            <a:off x="457200" y="1423317"/>
            <a:ext cx="8229600" cy="4525963"/>
          </a:xfrm>
        </p:spPr>
        <p:txBody>
          <a:bodyPr>
            <a:normAutofit lnSpcReduction="10000"/>
          </a:bodyPr>
          <a:lstStyle/>
          <a:p>
            <a:pPr>
              <a:buNone/>
            </a:pPr>
            <a:r>
              <a:rPr lang="es-CO" sz="2400" b="1" dirty="0" smtClean="0">
                <a:solidFill>
                  <a:srgbClr val="0000CC"/>
                </a:solidFill>
                <a:latin typeface="Copperplate Gothic Bold" pitchFamily="34" charset="0"/>
              </a:rPr>
              <a:t>Realidad </a:t>
            </a:r>
            <a:r>
              <a:rPr lang="es-CO" sz="2400" b="1" dirty="0">
                <a:solidFill>
                  <a:srgbClr val="0000CC"/>
                </a:solidFill>
                <a:latin typeface="Copperplate Gothic Bold" pitchFamily="34" charset="0"/>
              </a:rPr>
              <a:t>1</a:t>
            </a:r>
            <a:r>
              <a:rPr lang="es-CO" sz="2400" b="1" dirty="0" smtClean="0">
                <a:solidFill>
                  <a:srgbClr val="0000CC"/>
                </a:solidFill>
                <a:latin typeface="Copperplate Gothic Bold" pitchFamily="34" charset="0"/>
              </a:rPr>
              <a:t>.</a:t>
            </a:r>
          </a:p>
          <a:p>
            <a:pPr>
              <a:buNone/>
            </a:pPr>
            <a:r>
              <a:rPr lang="es-CO" sz="2200" i="1" dirty="0"/>
              <a:t> Ausencia de resultados en las investigaciones judiciales y falta de celeridad en los procesos penales</a:t>
            </a:r>
            <a:r>
              <a:rPr lang="es-CO" sz="2200" i="1" dirty="0" smtClean="0"/>
              <a:t>.</a:t>
            </a:r>
          </a:p>
          <a:p>
            <a:pPr>
              <a:buNone/>
            </a:pPr>
            <a:endParaRPr lang="es-CO" dirty="0" smtClean="0"/>
          </a:p>
          <a:p>
            <a:pPr algn="ctr">
              <a:buNone/>
            </a:pPr>
            <a:r>
              <a:rPr lang="es-CO" sz="1600" dirty="0" smtClean="0"/>
              <a:t>“Es </a:t>
            </a:r>
            <a:r>
              <a:rPr lang="es-CO" sz="1600" dirty="0"/>
              <a:t>contundente la ausencia de una investigación sobre estructuras criminales en los homicidios contra periodistas y el desconocimiento por parte de las autoridades judiciales acerca del tratamiento investigativo de estos </a:t>
            </a:r>
            <a:r>
              <a:rPr lang="es-CO" sz="1600" dirty="0" smtClean="0"/>
              <a:t>crímenes“</a:t>
            </a:r>
          </a:p>
          <a:p>
            <a:pPr algn="ctr">
              <a:buNone/>
            </a:pPr>
            <a:endParaRPr lang="es-CO" sz="1600" b="1" dirty="0"/>
          </a:p>
          <a:p>
            <a:pPr>
              <a:buNone/>
            </a:pPr>
            <a:r>
              <a:rPr lang="es-CO" sz="2400" b="1" dirty="0">
                <a:solidFill>
                  <a:srgbClr val="0000CC"/>
                </a:solidFill>
                <a:latin typeface="Copperplate Gothic Bold" pitchFamily="34" charset="0"/>
              </a:rPr>
              <a:t>Realidad 2.</a:t>
            </a:r>
            <a:r>
              <a:rPr lang="es-CO" sz="2400" dirty="0">
                <a:solidFill>
                  <a:srgbClr val="0000CC"/>
                </a:solidFill>
                <a:latin typeface="Copperplate Gothic Bold" pitchFamily="34" charset="0"/>
              </a:rPr>
              <a:t> </a:t>
            </a:r>
            <a:endParaRPr lang="es-CO" sz="2400" dirty="0" smtClean="0">
              <a:solidFill>
                <a:srgbClr val="0000CC"/>
              </a:solidFill>
              <a:latin typeface="Copperplate Gothic Bold" pitchFamily="34" charset="0"/>
            </a:endParaRPr>
          </a:p>
          <a:p>
            <a:pPr>
              <a:buNone/>
            </a:pPr>
            <a:r>
              <a:rPr lang="es-CO" sz="2200" i="1" dirty="0" smtClean="0"/>
              <a:t>Censura.</a:t>
            </a:r>
            <a:r>
              <a:rPr lang="es-CO" sz="2200" dirty="0"/>
              <a:t> </a:t>
            </a:r>
            <a:endParaRPr lang="es-CO" sz="2200" dirty="0" smtClean="0"/>
          </a:p>
          <a:p>
            <a:pPr>
              <a:buNone/>
            </a:pPr>
            <a:endParaRPr lang="es-CO" sz="2200" dirty="0"/>
          </a:p>
          <a:p>
            <a:pPr algn="ctr">
              <a:buNone/>
            </a:pPr>
            <a:r>
              <a:rPr lang="es-CO" sz="1600" dirty="0"/>
              <a:t>"Para evitar que se ventilen ciertos temas, el periodista se convierte en el objetivo para mostrar a los demás colegas las consecuencias que pueden suceder si se refieren a ellos".</a:t>
            </a:r>
          </a:p>
          <a:p>
            <a:pPr>
              <a:buNone/>
            </a:pPr>
            <a:r>
              <a:rPr lang="es-CO" sz="1600" dirty="0"/>
              <a:t> </a:t>
            </a:r>
          </a:p>
          <a:p>
            <a:pPr algn="ctr">
              <a:buNone/>
            </a:pPr>
            <a:endParaRPr lang="es-CO" sz="1600" b="1" dirty="0" smtClean="0"/>
          </a:p>
          <a:p>
            <a:pPr>
              <a:buNone/>
            </a:pPr>
            <a:endParaRPr lang="es-CO" sz="1600" dirty="0"/>
          </a:p>
          <a:p>
            <a:pPr>
              <a:buNone/>
            </a:pPr>
            <a:endParaRPr lang="es-CO"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pPr>
              <a:buNone/>
            </a:pPr>
            <a:r>
              <a:rPr lang="es-ES_tradnl" sz="3800" b="1" dirty="0" smtClean="0">
                <a:solidFill>
                  <a:srgbClr val="0000CC"/>
                </a:solidFill>
                <a:latin typeface="Copperplate Gothic Bold" pitchFamily="34" charset="0"/>
              </a:rPr>
              <a:t>  Realidad </a:t>
            </a:r>
            <a:r>
              <a:rPr lang="es-CO" sz="3800" b="1" dirty="0" smtClean="0">
                <a:solidFill>
                  <a:srgbClr val="0000CC"/>
                </a:solidFill>
                <a:latin typeface="Copperplate Gothic Bold" pitchFamily="34" charset="0"/>
              </a:rPr>
              <a:t>3</a:t>
            </a:r>
            <a:r>
              <a:rPr lang="es-CO" sz="3800" dirty="0" smtClean="0">
                <a:solidFill>
                  <a:srgbClr val="0000CC"/>
                </a:solidFill>
                <a:latin typeface="Copperplate Gothic Bold" pitchFamily="34" charset="0"/>
              </a:rPr>
              <a:t>.</a:t>
            </a:r>
          </a:p>
          <a:p>
            <a:pPr>
              <a:buNone/>
            </a:pPr>
            <a:r>
              <a:rPr lang="es-CO" sz="3500" i="1" dirty="0" smtClean="0"/>
              <a:t>Confianza </a:t>
            </a:r>
            <a:r>
              <a:rPr lang="es-CO" sz="3500" i="1" dirty="0"/>
              <a:t>en las instancias internacionales</a:t>
            </a:r>
            <a:r>
              <a:rPr lang="es-CO" sz="3500" i="1" dirty="0" smtClean="0"/>
              <a:t>.</a:t>
            </a:r>
          </a:p>
          <a:p>
            <a:pPr>
              <a:buNone/>
            </a:pPr>
            <a:endParaRPr lang="es-CO" sz="3500" dirty="0"/>
          </a:p>
          <a:p>
            <a:pPr>
              <a:buNone/>
            </a:pPr>
            <a:r>
              <a:rPr lang="es-CO" sz="2600" dirty="0" smtClean="0"/>
              <a:t>"</a:t>
            </a:r>
            <a:r>
              <a:rPr lang="es-CO" sz="2600" dirty="0"/>
              <a:t>En los casos de crímenes contra periodistas, la justicia estatal no ha sido efectiva para lograr establecer la violación de los derechos humanos, y es allí donde la única alternativa en la que confían los familiares y los medios de comunicación es acudir a instancias internacionales". </a:t>
            </a:r>
            <a:r>
              <a:rPr lang="es-CO" dirty="0"/>
              <a:t/>
            </a:r>
            <a:br>
              <a:rPr lang="es-CO" dirty="0"/>
            </a:br>
            <a:r>
              <a:rPr lang="es-CO" dirty="0"/>
              <a:t> </a:t>
            </a:r>
            <a:br>
              <a:rPr lang="es-CO" dirty="0"/>
            </a:br>
            <a:r>
              <a:rPr lang="es-ES_tradnl" sz="3800" b="1" dirty="0">
                <a:solidFill>
                  <a:srgbClr val="0000CC"/>
                </a:solidFill>
                <a:latin typeface="Copperplate Gothic Bold" pitchFamily="34" charset="0"/>
              </a:rPr>
              <a:t>Realidad 4</a:t>
            </a:r>
            <a:r>
              <a:rPr lang="es-ES_tradnl" sz="3800" b="1" dirty="0" smtClean="0">
                <a:solidFill>
                  <a:srgbClr val="0000CC"/>
                </a:solidFill>
                <a:latin typeface="Copperplate Gothic Bold" pitchFamily="34" charset="0"/>
              </a:rPr>
              <a:t>.</a:t>
            </a:r>
          </a:p>
          <a:p>
            <a:pPr>
              <a:buNone/>
            </a:pPr>
            <a:r>
              <a:rPr lang="es-ES_tradnl" sz="3500" b="1" i="1" dirty="0" smtClean="0"/>
              <a:t> </a:t>
            </a:r>
            <a:r>
              <a:rPr lang="es-ES_tradnl" sz="3500" i="1" dirty="0"/>
              <a:t>El periodismo local presenta mayor riesgo</a:t>
            </a:r>
            <a:r>
              <a:rPr lang="es-ES_tradnl" sz="3500" i="1" dirty="0" smtClean="0"/>
              <a:t>.</a:t>
            </a:r>
          </a:p>
          <a:p>
            <a:pPr>
              <a:buNone/>
            </a:pPr>
            <a:endParaRPr lang="es-CO" dirty="0"/>
          </a:p>
          <a:p>
            <a:pPr>
              <a:buNone/>
            </a:pPr>
            <a:r>
              <a:rPr lang="es-CO" sz="2600" dirty="0" smtClean="0"/>
              <a:t>"[</a:t>
            </a:r>
            <a:r>
              <a:rPr lang="es-CO" sz="2600" dirty="0"/>
              <a:t>E]l derecho a la libertad de prensa en contextos regionales se encuentra actualmente coartado, situación que afecta a toda la sociedad en general, ya que la información política se limita </a:t>
            </a:r>
            <a:r>
              <a:rPr lang="es-CO" sz="2600" dirty="0" smtClean="0"/>
              <a:t>al ejercicio de registro, creándose </a:t>
            </a:r>
            <a:r>
              <a:rPr lang="es-CO" sz="2600" dirty="0"/>
              <a:t>un ambiente propicio para que los grupos al margen de la ley y los políticos corruptos sean premiados".</a:t>
            </a:r>
            <a:r>
              <a:rPr lang="es-CO" dirty="0"/>
              <a:t/>
            </a:r>
            <a:br>
              <a:rPr lang="es-CO" dirty="0"/>
            </a:br>
            <a:r>
              <a:rPr lang="es-CO" dirty="0"/>
              <a:t> </a:t>
            </a:r>
          </a:p>
          <a:p>
            <a:endParaRPr lang="es-CO" dirty="0"/>
          </a:p>
        </p:txBody>
      </p:sp>
      <p:sp>
        <p:nvSpPr>
          <p:cNvPr id="6" name="5 Rectángulo"/>
          <p:cNvSpPr/>
          <p:nvPr/>
        </p:nvSpPr>
        <p:spPr>
          <a:xfrm>
            <a:off x="0" y="6926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7" name="1 Título"/>
          <p:cNvSpPr>
            <a:spLocks noGrp="1"/>
          </p:cNvSpPr>
          <p:nvPr>
            <p:ph type="title"/>
          </p:nvPr>
        </p:nvSpPr>
        <p:spPr>
          <a:xfrm>
            <a:off x="457200" y="274638"/>
            <a:ext cx="8229600" cy="1143000"/>
          </a:xfrm>
        </p:spPr>
        <p:txBody>
          <a:bodyPr>
            <a:normAutofit/>
          </a:bodyPr>
          <a:lstStyle/>
          <a:p>
            <a:pPr algn="l"/>
            <a:r>
              <a:rPr lang="es-CO" sz="3200" dirty="0" smtClean="0">
                <a:solidFill>
                  <a:schemeClr val="bg1"/>
                </a:solidFill>
                <a:latin typeface="Copperplate Gothic Bold" pitchFamily="34" charset="0"/>
              </a:rPr>
              <a:t>10  REALIDADES </a:t>
            </a:r>
            <a:endParaRPr lang="es-CO" sz="3200" dirty="0">
              <a:solidFill>
                <a:schemeClr val="bg1"/>
              </a:solidFill>
              <a:latin typeface="Copperplate Gothic Bold"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pPr>
              <a:buNone/>
            </a:pPr>
            <a:r>
              <a:rPr lang="es-CO" sz="3500" b="1" dirty="0" smtClean="0">
                <a:solidFill>
                  <a:srgbClr val="0000CC"/>
                </a:solidFill>
                <a:latin typeface="Copperplate Gothic Bold" pitchFamily="34" charset="0"/>
              </a:rPr>
              <a:t>Realidad</a:t>
            </a:r>
            <a:r>
              <a:rPr lang="es-CO" sz="3500" b="1" dirty="0">
                <a:solidFill>
                  <a:srgbClr val="0000CC"/>
                </a:solidFill>
                <a:latin typeface="Copperplate Gothic Bold" pitchFamily="34" charset="0"/>
              </a:rPr>
              <a:t> 5</a:t>
            </a:r>
            <a:r>
              <a:rPr lang="es-CO" sz="3500" b="1" dirty="0" smtClean="0">
                <a:solidFill>
                  <a:srgbClr val="0000CC"/>
                </a:solidFill>
                <a:latin typeface="Copperplate Gothic Bold" pitchFamily="34" charset="0"/>
              </a:rPr>
              <a:t>.</a:t>
            </a:r>
          </a:p>
          <a:p>
            <a:pPr>
              <a:buNone/>
            </a:pPr>
            <a:r>
              <a:rPr lang="es-CO" sz="3500" b="1" i="1" dirty="0"/>
              <a:t> </a:t>
            </a:r>
            <a:r>
              <a:rPr lang="es-CO" sz="3500" i="1" dirty="0"/>
              <a:t>Resignación de los familiares y colegas</a:t>
            </a:r>
            <a:r>
              <a:rPr lang="es-CO" sz="3500" i="1" dirty="0" smtClean="0"/>
              <a:t>.</a:t>
            </a:r>
            <a:r>
              <a:rPr lang="es-CO" sz="3500" dirty="0"/>
              <a:t> </a:t>
            </a:r>
            <a:endParaRPr lang="es-CO" sz="3500" dirty="0" smtClean="0"/>
          </a:p>
          <a:p>
            <a:pPr>
              <a:buNone/>
            </a:pPr>
            <a:endParaRPr lang="es-CO" sz="3500" dirty="0" smtClean="0"/>
          </a:p>
          <a:p>
            <a:pPr algn="ctr">
              <a:buNone/>
            </a:pPr>
            <a:r>
              <a:rPr lang="es-CO" sz="2600" dirty="0" smtClean="0"/>
              <a:t>“Familiares</a:t>
            </a:r>
            <a:r>
              <a:rPr lang="es-CO" sz="2600" dirty="0"/>
              <a:t>, amigos y el medio de comunicación del periodista asesinado dejan el proceso al por amenazas y obstáculos, que generan un ambiente de miedo generalizado para los periodistas. La impunidad se vuelve un incentivo para atacar el derecho a la libertad de expresión y la libertad de </a:t>
            </a:r>
            <a:r>
              <a:rPr lang="es-CO" sz="2600" dirty="0" smtClean="0"/>
              <a:t>prensa”.</a:t>
            </a:r>
          </a:p>
          <a:p>
            <a:pPr>
              <a:buNone/>
            </a:pPr>
            <a:r>
              <a:rPr lang="es-CO" dirty="0"/>
              <a:t> </a:t>
            </a:r>
          </a:p>
          <a:p>
            <a:pPr>
              <a:buNone/>
            </a:pPr>
            <a:r>
              <a:rPr lang="es-CO" sz="3500" b="1" dirty="0">
                <a:solidFill>
                  <a:srgbClr val="0000CC"/>
                </a:solidFill>
                <a:latin typeface="Copperplate Gothic Bold" pitchFamily="34" charset="0"/>
              </a:rPr>
              <a:t>Realidad 6</a:t>
            </a:r>
            <a:r>
              <a:rPr lang="es-CO" sz="3500" b="1" dirty="0" smtClean="0">
                <a:solidFill>
                  <a:srgbClr val="0000CC"/>
                </a:solidFill>
                <a:latin typeface="Copperplate Gothic Bold" pitchFamily="34" charset="0"/>
              </a:rPr>
              <a:t>.</a:t>
            </a:r>
          </a:p>
          <a:p>
            <a:pPr>
              <a:buNone/>
            </a:pPr>
            <a:r>
              <a:rPr lang="es-CO" sz="3500" i="1" dirty="0"/>
              <a:t> La verdad y otras formas de reparación.</a:t>
            </a:r>
            <a:endParaRPr lang="es-CO" sz="3500" dirty="0"/>
          </a:p>
          <a:p>
            <a:pPr>
              <a:buNone/>
            </a:pPr>
            <a:r>
              <a:rPr lang="es-CO" dirty="0"/>
              <a:t> </a:t>
            </a:r>
          </a:p>
          <a:p>
            <a:pPr algn="ctr">
              <a:buNone/>
            </a:pPr>
            <a:r>
              <a:rPr lang="es-CO" sz="2600" dirty="0" smtClean="0"/>
              <a:t>“Para </a:t>
            </a:r>
            <a:r>
              <a:rPr lang="es-CO" sz="2600" dirty="0"/>
              <a:t>los familiares de periodistas asesinados en los últimos 25 años en Colombia, la verdad representa el medio de reparación más satisfactorio, por encima de cualquier tipo de reparación económica. La verdad es el puente para alcanzar justicia, castigar a los victimarios, reprochar la violación a los derechos humanos y para la construcción de una memoria histórica, garantía de no </a:t>
            </a:r>
            <a:r>
              <a:rPr lang="es-CO" sz="2600" dirty="0" smtClean="0"/>
              <a:t>repetición”.</a:t>
            </a:r>
            <a:endParaRPr lang="es-CO" sz="2600" dirty="0"/>
          </a:p>
          <a:p>
            <a:endParaRPr lang="es-CO" sz="2600" dirty="0"/>
          </a:p>
        </p:txBody>
      </p:sp>
      <p:sp>
        <p:nvSpPr>
          <p:cNvPr id="6" name="5 Rectángulo"/>
          <p:cNvSpPr/>
          <p:nvPr/>
        </p:nvSpPr>
        <p:spPr>
          <a:xfrm>
            <a:off x="0" y="6926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7" name="1 Título"/>
          <p:cNvSpPr>
            <a:spLocks noGrp="1"/>
          </p:cNvSpPr>
          <p:nvPr>
            <p:ph type="title"/>
          </p:nvPr>
        </p:nvSpPr>
        <p:spPr>
          <a:xfrm>
            <a:off x="457200" y="274638"/>
            <a:ext cx="8229600" cy="1143000"/>
          </a:xfrm>
        </p:spPr>
        <p:txBody>
          <a:bodyPr>
            <a:normAutofit/>
          </a:bodyPr>
          <a:lstStyle/>
          <a:p>
            <a:pPr algn="l"/>
            <a:r>
              <a:rPr lang="es-CO" sz="3200" dirty="0" smtClean="0">
                <a:solidFill>
                  <a:schemeClr val="bg1"/>
                </a:solidFill>
                <a:latin typeface="Copperplate Gothic Bold" pitchFamily="34" charset="0"/>
              </a:rPr>
              <a:t>10  REALIDADES </a:t>
            </a:r>
            <a:endParaRPr lang="es-CO" sz="3200" dirty="0">
              <a:solidFill>
                <a:schemeClr val="bg1"/>
              </a:solidFill>
              <a:latin typeface="Copperplate Gothic Bol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12776"/>
            <a:ext cx="8229600" cy="4525963"/>
          </a:xfrm>
        </p:spPr>
        <p:txBody>
          <a:bodyPr>
            <a:normAutofit fontScale="62500" lnSpcReduction="20000"/>
          </a:bodyPr>
          <a:lstStyle/>
          <a:p>
            <a:pPr>
              <a:buNone/>
            </a:pPr>
            <a:r>
              <a:rPr lang="es-ES_tradnl" sz="3500" b="1" dirty="0">
                <a:solidFill>
                  <a:srgbClr val="0000CC"/>
                </a:solidFill>
                <a:latin typeface="Copperplate Gothic Bold" pitchFamily="34" charset="0"/>
              </a:rPr>
              <a:t>Realidad </a:t>
            </a:r>
            <a:r>
              <a:rPr lang="es-ES" sz="3500" b="1" dirty="0">
                <a:solidFill>
                  <a:srgbClr val="0000CC"/>
                </a:solidFill>
                <a:latin typeface="Copperplate Gothic Bold" pitchFamily="34" charset="0"/>
              </a:rPr>
              <a:t>7</a:t>
            </a:r>
            <a:r>
              <a:rPr lang="es-ES" sz="3500" b="1" dirty="0" smtClean="0">
                <a:solidFill>
                  <a:srgbClr val="0000CC"/>
                </a:solidFill>
                <a:latin typeface="Copperplate Gothic Bold" pitchFamily="34" charset="0"/>
              </a:rPr>
              <a:t>.</a:t>
            </a:r>
          </a:p>
          <a:p>
            <a:pPr>
              <a:buNone/>
            </a:pPr>
            <a:r>
              <a:rPr lang="es-ES" sz="3500" i="1" dirty="0" smtClean="0"/>
              <a:t> </a:t>
            </a:r>
            <a:r>
              <a:rPr lang="es-ES" sz="3500" i="1" dirty="0"/>
              <a:t>Nacionalización o federalización en las investigaciones.</a:t>
            </a:r>
            <a:endParaRPr lang="es-CO" sz="3500" dirty="0"/>
          </a:p>
          <a:p>
            <a:pPr algn="ctr">
              <a:buNone/>
            </a:pPr>
            <a:r>
              <a:rPr lang="es-CO" dirty="0"/>
              <a:t/>
            </a:r>
            <a:br>
              <a:rPr lang="es-CO" dirty="0"/>
            </a:br>
            <a:r>
              <a:rPr lang="es-CO" dirty="0" smtClean="0"/>
              <a:t>“</a:t>
            </a:r>
            <a:r>
              <a:rPr lang="es-CO" sz="2600" dirty="0" smtClean="0"/>
              <a:t>Uno </a:t>
            </a:r>
            <a:r>
              <a:rPr lang="es-CO" sz="2600" dirty="0"/>
              <a:t>de los mecanismos más utilizados por los criminales para estropear el curso ágil de las investigaciones y no ser juzgados, perseguidos por las autoridades y puestos en prisión son las amenazas en contra de la vida de jueces, abogados y testigos. El miedo a ser alcanzados por la muerte los obliga a alejarse de los casos y desviar las investigaciones</a:t>
            </a:r>
            <a:r>
              <a:rPr lang="es-CO" sz="2600" dirty="0" smtClean="0"/>
              <a:t>.”</a:t>
            </a:r>
            <a:r>
              <a:rPr lang="es-CO" sz="2600" dirty="0"/>
              <a:t> </a:t>
            </a:r>
          </a:p>
          <a:p>
            <a:pPr>
              <a:buNone/>
            </a:pPr>
            <a:r>
              <a:rPr lang="es-CO" sz="2600" dirty="0"/>
              <a:t/>
            </a:r>
            <a:br>
              <a:rPr lang="es-CO" sz="2600" dirty="0"/>
            </a:br>
            <a:r>
              <a:rPr lang="es-MX" sz="2600" b="1" dirty="0"/>
              <a:t> </a:t>
            </a:r>
            <a:endParaRPr lang="es-CO" sz="2600" dirty="0"/>
          </a:p>
          <a:p>
            <a:pPr>
              <a:buNone/>
            </a:pPr>
            <a:r>
              <a:rPr lang="es-ES_tradnl" sz="3500" b="1" dirty="0">
                <a:solidFill>
                  <a:srgbClr val="0000CC"/>
                </a:solidFill>
                <a:latin typeface="Copperplate Gothic Bold" pitchFamily="34" charset="0"/>
              </a:rPr>
              <a:t>Realidad 8.</a:t>
            </a:r>
            <a:r>
              <a:rPr lang="es-ES_tradnl" sz="3500" dirty="0">
                <a:solidFill>
                  <a:srgbClr val="0000CC"/>
                </a:solidFill>
                <a:latin typeface="Copperplate Gothic Bold" pitchFamily="34" charset="0"/>
              </a:rPr>
              <a:t> </a:t>
            </a:r>
            <a:endParaRPr lang="es-ES_tradnl" sz="3500" dirty="0" smtClean="0">
              <a:solidFill>
                <a:srgbClr val="0000CC"/>
              </a:solidFill>
              <a:latin typeface="Copperplate Gothic Bold" pitchFamily="34" charset="0"/>
            </a:endParaRPr>
          </a:p>
          <a:p>
            <a:pPr>
              <a:buNone/>
            </a:pPr>
            <a:r>
              <a:rPr lang="es-ES_tradnl" sz="3500" i="1" dirty="0" smtClean="0"/>
              <a:t>Impunidad </a:t>
            </a:r>
            <a:r>
              <a:rPr lang="es-ES_tradnl" sz="3500" i="1" dirty="0"/>
              <a:t>social y gremial, no solo judicial</a:t>
            </a:r>
            <a:r>
              <a:rPr lang="es-ES_tradnl" i="1" dirty="0"/>
              <a:t>.</a:t>
            </a:r>
            <a:endParaRPr lang="es-CO" dirty="0"/>
          </a:p>
          <a:p>
            <a:pPr>
              <a:buNone/>
            </a:pPr>
            <a:endParaRPr lang="es-CO" dirty="0" smtClean="0"/>
          </a:p>
          <a:p>
            <a:pPr algn="ctr">
              <a:buNone/>
            </a:pPr>
            <a:r>
              <a:rPr lang="es-CO" sz="2600" dirty="0" smtClean="0"/>
              <a:t>“Cuando </a:t>
            </a:r>
            <a:r>
              <a:rPr lang="es-CO" sz="2600" dirty="0"/>
              <a:t>la comunidad es testigo de la violación de los derechos fundamentales de alguno de sus pares y opta por ignorarla y desconocerla se enfrenta a la impunidad social, una problemática que impulsa la indiferencia y el </a:t>
            </a:r>
            <a:r>
              <a:rPr lang="es-CO" sz="2600" dirty="0" smtClean="0"/>
              <a:t>olvido”.</a:t>
            </a:r>
            <a:endParaRPr lang="es-CO" sz="2600" dirty="0"/>
          </a:p>
          <a:p>
            <a:endParaRPr lang="es-CO" dirty="0"/>
          </a:p>
          <a:p>
            <a:endParaRPr lang="es-CO" sz="2600" dirty="0" smtClean="0"/>
          </a:p>
          <a:p>
            <a:endParaRPr lang="es-CO" sz="2600" dirty="0"/>
          </a:p>
        </p:txBody>
      </p:sp>
      <p:sp>
        <p:nvSpPr>
          <p:cNvPr id="6" name="5 Rectángulo"/>
          <p:cNvSpPr/>
          <p:nvPr/>
        </p:nvSpPr>
        <p:spPr>
          <a:xfrm>
            <a:off x="0" y="6926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7" name="1 Título"/>
          <p:cNvSpPr>
            <a:spLocks noGrp="1"/>
          </p:cNvSpPr>
          <p:nvPr>
            <p:ph type="title"/>
          </p:nvPr>
        </p:nvSpPr>
        <p:spPr>
          <a:xfrm>
            <a:off x="457200" y="274638"/>
            <a:ext cx="8229600" cy="1143000"/>
          </a:xfrm>
        </p:spPr>
        <p:txBody>
          <a:bodyPr>
            <a:normAutofit/>
          </a:bodyPr>
          <a:lstStyle/>
          <a:p>
            <a:pPr algn="l"/>
            <a:r>
              <a:rPr lang="es-CO" sz="3200" dirty="0" smtClean="0">
                <a:solidFill>
                  <a:schemeClr val="bg1"/>
                </a:solidFill>
                <a:latin typeface="Copperplate Gothic Bold" pitchFamily="34" charset="0"/>
              </a:rPr>
              <a:t>10  REALIDADES </a:t>
            </a:r>
            <a:endParaRPr lang="es-CO" sz="3200" dirty="0">
              <a:solidFill>
                <a:schemeClr val="bg1"/>
              </a:solidFill>
              <a:latin typeface="Copperplate Gothic Bold"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7500" lnSpcReduction="20000"/>
          </a:bodyPr>
          <a:lstStyle/>
          <a:p>
            <a:pPr>
              <a:buNone/>
            </a:pPr>
            <a:r>
              <a:rPr lang="es-ES_tradnl" sz="4600" b="1" dirty="0">
                <a:solidFill>
                  <a:srgbClr val="0000CC"/>
                </a:solidFill>
                <a:latin typeface="Copperplate Gothic Bold" pitchFamily="34" charset="0"/>
              </a:rPr>
              <a:t>Realidad 9.</a:t>
            </a:r>
            <a:r>
              <a:rPr lang="es-ES_tradnl" sz="4600" dirty="0">
                <a:solidFill>
                  <a:srgbClr val="0000CC"/>
                </a:solidFill>
                <a:latin typeface="Copperplate Gothic Bold" pitchFamily="34" charset="0"/>
              </a:rPr>
              <a:t> </a:t>
            </a:r>
            <a:endParaRPr lang="es-ES_tradnl" sz="4600" dirty="0" smtClean="0">
              <a:solidFill>
                <a:srgbClr val="0000CC"/>
              </a:solidFill>
              <a:latin typeface="Copperplate Gothic Bold" pitchFamily="34" charset="0"/>
            </a:endParaRPr>
          </a:p>
          <a:p>
            <a:pPr>
              <a:buNone/>
            </a:pPr>
            <a:r>
              <a:rPr lang="es-ES_tradnl" sz="3500" i="1" dirty="0" smtClean="0"/>
              <a:t>Utilidad </a:t>
            </a:r>
            <a:r>
              <a:rPr lang="es-ES_tradnl" sz="3500" i="1" dirty="0"/>
              <a:t>de los gremios de periodistas en las investigaciones </a:t>
            </a:r>
            <a:r>
              <a:rPr lang="es-ES_tradnl" sz="3500" i="1" dirty="0" smtClean="0"/>
              <a:t>y su rol en </a:t>
            </a:r>
            <a:r>
              <a:rPr lang="es-ES_tradnl" sz="3500" i="1" dirty="0"/>
              <a:t>los procesos judiciales</a:t>
            </a:r>
            <a:r>
              <a:rPr lang="es-ES_tradnl" sz="3500" i="1" dirty="0" smtClean="0"/>
              <a:t>.</a:t>
            </a:r>
          </a:p>
          <a:p>
            <a:pPr>
              <a:buNone/>
            </a:pPr>
            <a:endParaRPr lang="es-CO" sz="2900" dirty="0"/>
          </a:p>
          <a:p>
            <a:pPr algn="ctr">
              <a:buNone/>
            </a:pPr>
            <a:r>
              <a:rPr lang="es-CO" sz="2900" dirty="0"/>
              <a:t> </a:t>
            </a:r>
            <a:r>
              <a:rPr lang="es-CO" sz="2900" dirty="0" smtClean="0"/>
              <a:t>”Los </a:t>
            </a:r>
            <a:r>
              <a:rPr lang="es-CO" sz="2900" dirty="0"/>
              <a:t>gremios periodísticos tienen una fuerte influencia en la movilidad de los procesos judiciales y en la lucha para combatir la impunidad.  Una agremiación sólida se presenta como una fuerza con posibilidades de cambio, reforma y </a:t>
            </a:r>
            <a:r>
              <a:rPr lang="es-CO" sz="2900" dirty="0" smtClean="0"/>
              <a:t>presión”.</a:t>
            </a:r>
            <a:endParaRPr lang="es-CO" sz="2900" dirty="0"/>
          </a:p>
          <a:p>
            <a:pPr>
              <a:buNone/>
            </a:pPr>
            <a:endParaRPr lang="es-CO" sz="2800" dirty="0" smtClean="0"/>
          </a:p>
          <a:p>
            <a:pPr>
              <a:buNone/>
            </a:pPr>
            <a:endParaRPr lang="es-CO" sz="3500" dirty="0"/>
          </a:p>
          <a:p>
            <a:pPr>
              <a:buNone/>
            </a:pPr>
            <a:r>
              <a:rPr lang="es-ES_tradnl" sz="4600" b="1" dirty="0">
                <a:solidFill>
                  <a:srgbClr val="0000CC"/>
                </a:solidFill>
                <a:latin typeface="Copperplate Gothic Bold" pitchFamily="34" charset="0"/>
              </a:rPr>
              <a:t>Realidad 10.</a:t>
            </a:r>
            <a:r>
              <a:rPr lang="es-ES_tradnl" sz="4600" dirty="0">
                <a:solidFill>
                  <a:srgbClr val="0000CC"/>
                </a:solidFill>
                <a:latin typeface="Copperplate Gothic Bold" pitchFamily="34" charset="0"/>
              </a:rPr>
              <a:t> </a:t>
            </a:r>
            <a:endParaRPr lang="es-ES_tradnl" sz="4600" dirty="0" smtClean="0">
              <a:solidFill>
                <a:srgbClr val="0000CC"/>
              </a:solidFill>
              <a:latin typeface="Copperplate Gothic Bold" pitchFamily="34" charset="0"/>
            </a:endParaRPr>
          </a:p>
          <a:p>
            <a:pPr>
              <a:buNone/>
            </a:pPr>
            <a:r>
              <a:rPr lang="es-ES_tradnl" sz="3500" i="1" dirty="0" smtClean="0"/>
              <a:t>En </a:t>
            </a:r>
            <a:r>
              <a:rPr lang="es-ES_tradnl" sz="3500" i="1" dirty="0"/>
              <a:t>los crímenes donde están involucrados agentes estatales, la impunidad reina por las amenazas y presiones contra quienes adelantan las investigaciones</a:t>
            </a:r>
            <a:r>
              <a:rPr lang="es-ES_tradnl" sz="2000" i="1" dirty="0" smtClean="0"/>
              <a:t>.</a:t>
            </a:r>
          </a:p>
          <a:p>
            <a:pPr>
              <a:buNone/>
            </a:pPr>
            <a:endParaRPr lang="es-CO" sz="2000" dirty="0"/>
          </a:p>
          <a:p>
            <a:pPr algn="ctr">
              <a:buNone/>
            </a:pPr>
            <a:r>
              <a:rPr lang="es-CO" sz="2900" dirty="0"/>
              <a:t> </a:t>
            </a:r>
            <a:r>
              <a:rPr lang="es-CO" sz="2900" dirty="0" smtClean="0"/>
              <a:t>”En </a:t>
            </a:r>
            <a:r>
              <a:rPr lang="es-CO" sz="2900" dirty="0"/>
              <a:t>ocasiones, los periodistas en Colombia son víctimas del silencio que imponen agentes estatales para no hacer público  los escándalos de corrupción, abusos, crímenes o excesos de miembros de la fuerza pública. La impunidad se fortalece a través de las amenazas y presiones contra quienes adelantan las </a:t>
            </a:r>
            <a:r>
              <a:rPr lang="es-CO" sz="2900" dirty="0" smtClean="0"/>
              <a:t>investigaciones”.</a:t>
            </a:r>
            <a:endParaRPr lang="es-CO" sz="2900" dirty="0"/>
          </a:p>
          <a:p>
            <a:pPr>
              <a:buNone/>
            </a:pPr>
            <a:r>
              <a:rPr lang="es-CO" sz="2800" dirty="0" smtClean="0"/>
              <a:t/>
            </a:r>
            <a:br>
              <a:rPr lang="es-CO" sz="2800" dirty="0" smtClean="0"/>
            </a:br>
            <a:endParaRPr lang="es-CO" sz="2600" dirty="0" smtClean="0"/>
          </a:p>
          <a:p>
            <a:endParaRPr lang="es-CO" sz="2600" dirty="0"/>
          </a:p>
        </p:txBody>
      </p:sp>
      <p:sp>
        <p:nvSpPr>
          <p:cNvPr id="6" name="5 Rectángulo"/>
          <p:cNvSpPr/>
          <p:nvPr/>
        </p:nvSpPr>
        <p:spPr>
          <a:xfrm>
            <a:off x="0" y="692696"/>
            <a:ext cx="9144000"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7" name="1 Título"/>
          <p:cNvSpPr>
            <a:spLocks noGrp="1"/>
          </p:cNvSpPr>
          <p:nvPr>
            <p:ph type="title"/>
          </p:nvPr>
        </p:nvSpPr>
        <p:spPr>
          <a:xfrm>
            <a:off x="457200" y="274638"/>
            <a:ext cx="8229600" cy="1143000"/>
          </a:xfrm>
        </p:spPr>
        <p:txBody>
          <a:bodyPr>
            <a:normAutofit/>
          </a:bodyPr>
          <a:lstStyle/>
          <a:p>
            <a:pPr algn="l"/>
            <a:r>
              <a:rPr lang="es-CO" sz="3200" dirty="0" smtClean="0">
                <a:solidFill>
                  <a:schemeClr val="bg1"/>
                </a:solidFill>
                <a:latin typeface="Copperplate Gothic Bold" pitchFamily="34" charset="0"/>
              </a:rPr>
              <a:t>10  REALIDADES </a:t>
            </a:r>
            <a:endParaRPr lang="es-CO" sz="3200" dirty="0">
              <a:solidFill>
                <a:schemeClr val="bg1"/>
              </a:solidFill>
              <a:latin typeface="Copperplate Gothic Bold" pitchFamily="34" charset="0"/>
            </a:endParaRPr>
          </a:p>
        </p:txBody>
      </p:sp>
      <p:sp>
        <p:nvSpPr>
          <p:cNvPr id="8" name="7 Elipse">
            <a:hlinkClick r:id="" action="ppaction://noaction"/>
          </p:cNvPr>
          <p:cNvSpPr/>
          <p:nvPr/>
        </p:nvSpPr>
        <p:spPr>
          <a:xfrm>
            <a:off x="8100392" y="5877272"/>
            <a:ext cx="360040" cy="360040"/>
          </a:xfrm>
          <a:prstGeom prst="ellipse">
            <a:avLst/>
          </a:prstGeom>
          <a:scene3d>
            <a:camera prst="orthographicFront"/>
            <a:lightRig rig="threePt" dir="t"/>
          </a:scene3d>
          <a:sp3d>
            <a:bevelT w="152400" h="50800" prst="softRound"/>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511</Words>
  <Application>Microsoft Office PowerPoint</Application>
  <PresentationFormat>Presentación en pantalla (4:3)</PresentationFormat>
  <Paragraphs>140</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   La voz  BAJO AMENAZA   </vt:lpstr>
      <vt:lpstr>INVESTIGACIÓN, HALLAZGOS  </vt:lpstr>
      <vt:lpstr>HIPÓTESIS Y </vt:lpstr>
      <vt:lpstr>Diapositiva 4</vt:lpstr>
      <vt:lpstr>10  REALIDADES </vt:lpstr>
      <vt:lpstr>10  REALIDADES </vt:lpstr>
      <vt:lpstr>10  REALIDADES </vt:lpstr>
      <vt:lpstr>10  REALIDADES </vt:lpstr>
      <vt:lpstr>10  REALIDADES </vt:lpstr>
      <vt:lpstr>RECOMENDACIONES</vt:lpstr>
      <vt:lpstr>RAMA LEGISLATIVA</vt:lpstr>
      <vt:lpstr>RAMA JUDICIAL</vt:lpstr>
      <vt:lpstr>RAMA JUDICIAL</vt:lpstr>
      <vt:lpstr>Diapositiva 14</vt:lpstr>
      <vt:lpstr>Diapositiva 15</vt:lpstr>
      <vt:lpstr>Diapositiva 16</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VOZ BAJO AMENAZA POSIBLES ESTRATEGIAS PARA GARANTIZAR UNA EFECTIVA INVESTIGACIÓN, JUZGAMIENTO, SANCIÓN Y REPARACIÓN DE CRÍMENES EN CONTRA DE PERIODISTAS, DESDE LA PERSPECTIVA DEL DERECHO INTERNACIONAL DE LOS DERECHOS HUMANOS</dc:title>
  <dc:creator>Administrador</dc:creator>
  <cp:lastModifiedBy>Administrador</cp:lastModifiedBy>
  <cp:revision>15</cp:revision>
  <dcterms:created xsi:type="dcterms:W3CDTF">2011-08-22T16:48:49Z</dcterms:created>
  <dcterms:modified xsi:type="dcterms:W3CDTF">2011-08-22T20:25:21Z</dcterms:modified>
</cp:coreProperties>
</file>