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2"/>
  </p:notesMasterIdLst>
  <p:sldIdLst>
    <p:sldId id="256" r:id="rId2"/>
    <p:sldId id="267" r:id="rId3"/>
    <p:sldId id="268" r:id="rId4"/>
    <p:sldId id="258" r:id="rId5"/>
    <p:sldId id="262" r:id="rId6"/>
    <p:sldId id="259" r:id="rId7"/>
    <p:sldId id="263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jandra González Barranc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F80D-6CDB-4E61-90F5-270731DEC0AD}" type="datetimeFigureOut">
              <a:rPr lang="en-US" smtClean="0"/>
              <a:pPr/>
              <a:t>24/08/11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86F30-6F53-4EA2-8C6B-B4FB6BBB07A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9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86F30-6F53-4EA2-8C6B-B4FB6BBB07A6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86F30-6F53-4EA2-8C6B-B4FB6BBB07A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141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86F30-6F53-4EA2-8C6B-B4FB6BBB07A6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86F30-6F53-4EA2-8C6B-B4FB6BBB07A6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86F30-6F53-4EA2-8C6B-B4FB6BBB07A6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86F30-6F53-4EA2-8C6B-B4FB6BBB07A6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86F30-6F53-4EA2-8C6B-B4FB6BBB07A6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86F30-6F53-4EA2-8C6B-B4FB6BBB07A6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86F30-6F53-4EA2-8C6B-B4FB6BBB07A6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24/08/11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4320"/>
            <a:ext cx="7772400" cy="19127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l Gothic Std Light" pitchFamily="34" charset="0"/>
                <a:ea typeface="Adobe Heiti Std R" pitchFamily="34" charset="-128"/>
                <a:cs typeface="Abadi MT Condensed Extra Bold"/>
              </a:rPr>
              <a:t>Cómo fomentar la conciencia pública para combatir la impunidad de los crímenes contra periodistas</a:t>
            </a:r>
            <a:endParaRPr lang="es-ES_tradnl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ll Gothic Std Light" pitchFamily="34" charset="0"/>
              <a:ea typeface="Adobe Heiti Std R" pitchFamily="34" charset="-128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88" y="4052373"/>
            <a:ext cx="7770812" cy="238652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</a:rPr>
              <a:t>TECNOL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</a:rPr>
              <a:t>ÓGICO DE MONTERREY, CAMPUS MONTERREY</a:t>
            </a:r>
            <a:endParaRPr lang="en-US" sz="2800" b="1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Mtro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Aurelio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Collado</a:t>
            </a:r>
            <a:endParaRPr lang="en-US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Lic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. Alejandra González Barranco</a:t>
            </a:r>
          </a:p>
          <a:p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Lic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. Ana Carlota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Muñiz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Guajardo</a:t>
            </a:r>
          </a:p>
          <a:p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Lic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Rebeca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Anhelo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Turriza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Rosales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2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82791"/>
            <a:ext cx="7770813" cy="399529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3600" b="1" i="1" dirty="0" smtClean="0"/>
              <a:t>Al agredir a un periodista que busca informaci</a:t>
            </a:r>
            <a:r>
              <a:rPr lang="es-MX" sz="3600" b="1" i="1" dirty="0" smtClean="0"/>
              <a:t>ón para beneficio de la sociedad se atenta contra la sociedad misma</a:t>
            </a:r>
            <a:endParaRPr lang="es-MX" sz="3600" b="1" i="1" dirty="0"/>
          </a:p>
          <a:p>
            <a:pPr>
              <a:lnSpc>
                <a:spcPct val="150000"/>
              </a:lnSpc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70661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Las propuestas surgen de …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04" y="1854960"/>
            <a:ext cx="8690902" cy="472301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Apat</a:t>
            </a:r>
            <a:r>
              <a:rPr lang="es-MX" dirty="0" smtClean="0"/>
              <a:t>ía y olvido en México</a:t>
            </a:r>
          </a:p>
          <a:p>
            <a:r>
              <a:rPr lang="es-MX" dirty="0" smtClean="0"/>
              <a:t>Crisis de violencia</a:t>
            </a:r>
          </a:p>
          <a:p>
            <a:r>
              <a:rPr lang="es-MX" dirty="0" smtClean="0"/>
              <a:t>Situación de democracia en construcción</a:t>
            </a:r>
          </a:p>
          <a:p>
            <a:r>
              <a:rPr lang="es-MX" dirty="0" smtClean="0"/>
              <a:t>Situación de Corrupción</a:t>
            </a:r>
          </a:p>
          <a:p>
            <a:r>
              <a:rPr lang="es-MX" dirty="0" smtClean="0"/>
              <a:t>Falta de dignificación del rol del periodista</a:t>
            </a:r>
          </a:p>
          <a:p>
            <a:endParaRPr lang="es-MX" dirty="0" smtClean="0"/>
          </a:p>
          <a:p>
            <a:pPr marL="0" indent="0">
              <a:buNone/>
            </a:pPr>
            <a:r>
              <a:rPr lang="es-MX" i="1" dirty="0" smtClean="0"/>
              <a:t>Como sociedad no podemos interesarnos de manera significativa y activa por los crímenes en contra de periodistas si no comprendemos cómo y por qué  nos afectan</a:t>
            </a:r>
          </a:p>
        </p:txBody>
      </p:sp>
    </p:spTree>
    <p:extLst>
      <p:ext uri="{BB962C8B-B14F-4D97-AF65-F5344CB8AC3E}">
        <p14:creationId xmlns:p14="http://schemas.microsoft.com/office/powerpoint/2010/main" val="321240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Hip</a:t>
            </a:r>
            <a:r>
              <a:rPr lang="es-MX" smtClean="0"/>
              <a:t>ótesis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i="1" dirty="0" smtClean="0"/>
              <a:t>Hasta el momento diversos organismos han hecho propuestas al gobierno mexicano que, hasta el momento, no han dado los frutos esperados. Por lo anterior, </a:t>
            </a:r>
            <a:r>
              <a:rPr lang="es-MX" sz="3200" i="1" u="sng" dirty="0" smtClean="0"/>
              <a:t>es necesario implementar medidas que sienten sus bases en la acci</a:t>
            </a:r>
            <a:r>
              <a:rPr lang="es-MX" sz="3200" i="1" u="sng" dirty="0" smtClean="0"/>
              <a:t>ón de</a:t>
            </a:r>
            <a:r>
              <a:rPr lang="es-MX" sz="3200" i="1" u="sng" dirty="0" smtClean="0"/>
              <a:t> los medios de comunicaci</a:t>
            </a:r>
            <a:r>
              <a:rPr lang="es-MX" sz="3200" i="1" u="sng" dirty="0" smtClean="0"/>
              <a:t>ón y en la sociedad civil.</a:t>
            </a:r>
            <a:endParaRPr lang="es-MX" sz="3200" i="1" u="sng" dirty="0"/>
          </a:p>
        </p:txBody>
      </p:sp>
    </p:spTree>
    <p:extLst>
      <p:ext uri="{BB962C8B-B14F-4D97-AF65-F5344CB8AC3E}">
        <p14:creationId xmlns:p14="http://schemas.microsoft.com/office/powerpoint/2010/main" val="71123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400" dirty="0" smtClean="0"/>
              <a:t>I. Creación de una red de </a:t>
            </a:r>
            <a:r>
              <a:rPr lang="es-ES_tradnl" sz="2400" dirty="0" smtClean="0"/>
              <a:t>apoyo para </a:t>
            </a:r>
            <a:r>
              <a:rPr lang="es-ES_tradnl" sz="2400" dirty="0" smtClean="0"/>
              <a:t>disminuir </a:t>
            </a:r>
            <a:r>
              <a:rPr lang="es-ES_tradnl" sz="2400" dirty="0" smtClean="0"/>
              <a:t>repercusiones </a:t>
            </a:r>
            <a:r>
              <a:rPr lang="es-ES_tradnl" sz="2400" dirty="0" smtClean="0"/>
              <a:t>en la publicación de </a:t>
            </a:r>
            <a:r>
              <a:rPr lang="es-ES_tradnl" sz="2400" dirty="0" smtClean="0"/>
              <a:t>informaci</a:t>
            </a:r>
            <a:r>
              <a:rPr lang="es-ES_tradnl" sz="2400" dirty="0" smtClean="0"/>
              <a:t>ón</a:t>
            </a:r>
            <a:r>
              <a:rPr lang="es-ES_tradnl" sz="2400" dirty="0" smtClean="0"/>
              <a:t> </a:t>
            </a:r>
            <a:r>
              <a:rPr lang="es-ES_tradnl" sz="2400" dirty="0" smtClean="0"/>
              <a:t>de riesgo</a:t>
            </a:r>
            <a:endParaRPr lang="es-ES_tradn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79" y="1854961"/>
            <a:ext cx="8762255" cy="4694474"/>
          </a:xfrm>
        </p:spPr>
        <p:txBody>
          <a:bodyPr>
            <a:normAutofit/>
          </a:bodyPr>
          <a:lstStyle/>
          <a:p>
            <a:r>
              <a:rPr lang="es-ES_tradnl" dirty="0"/>
              <a:t>Se propone la creación de una </a:t>
            </a:r>
            <a:r>
              <a:rPr lang="es-ES_tradnl" dirty="0" smtClean="0"/>
              <a:t>nueva </a:t>
            </a:r>
            <a:r>
              <a:rPr lang="es-ES_tradnl" dirty="0"/>
              <a:t>institución mexicana formada por y para </a:t>
            </a:r>
            <a:r>
              <a:rPr lang="es-ES_tradnl" dirty="0" smtClean="0"/>
              <a:t>periodistas</a:t>
            </a:r>
            <a:r>
              <a:rPr lang="es-ES_tradnl" dirty="0"/>
              <a:t> </a:t>
            </a:r>
            <a:r>
              <a:rPr lang="es-ES_tradnl" dirty="0" smtClean="0"/>
              <a:t>que se encargue de </a:t>
            </a:r>
            <a:r>
              <a:rPr lang="es-ES_tradnl" dirty="0"/>
              <a:t>evaluar y distribuir “informaciones de riesgo”. </a:t>
            </a:r>
            <a:endParaRPr lang="es-ES_tradnl" dirty="0" smtClean="0"/>
          </a:p>
          <a:p>
            <a:r>
              <a:rPr lang="es-ES_tradnl" dirty="0" smtClean="0"/>
              <a:t>Formación: 1 representante de cada medio de </a:t>
            </a:r>
            <a:r>
              <a:rPr lang="es-ES_tradnl" dirty="0" smtClean="0"/>
              <a:t>comunicación, </a:t>
            </a:r>
            <a:r>
              <a:rPr lang="es-ES_tradnl" dirty="0" smtClean="0"/>
              <a:t>3 representantes </a:t>
            </a:r>
            <a:r>
              <a:rPr lang="es-ES_tradnl" dirty="0" smtClean="0"/>
              <a:t>de un </a:t>
            </a:r>
            <a:r>
              <a:rPr lang="es-ES_tradnl" dirty="0" smtClean="0"/>
              <a:t>colegio de periodistas </a:t>
            </a:r>
            <a:r>
              <a:rPr lang="es-ES_tradnl" dirty="0" smtClean="0"/>
              <a:t>independientes y una </a:t>
            </a:r>
            <a:r>
              <a:rPr lang="es-ES_tradnl" dirty="0" smtClean="0"/>
              <a:t>sede.</a:t>
            </a:r>
          </a:p>
          <a:p>
            <a:endParaRPr lang="es-ES_tradnl" b="1" dirty="0" smtClean="0"/>
          </a:p>
          <a:p>
            <a:pPr marL="0" indent="0">
              <a:buNone/>
            </a:pPr>
            <a:r>
              <a:rPr lang="es-ES_tradnl" b="1" dirty="0" smtClean="0"/>
              <a:t>Objetivo: </a:t>
            </a:r>
            <a:r>
              <a:rPr lang="es-ES_tradnl" i="1" dirty="0"/>
              <a:t>C</a:t>
            </a:r>
            <a:r>
              <a:rPr lang="es-ES_tradnl" i="1" dirty="0" smtClean="0"/>
              <a:t>oncretar </a:t>
            </a:r>
            <a:r>
              <a:rPr lang="es-ES_tradnl" i="1" dirty="0"/>
              <a:t>acuerdos entre los medios </a:t>
            </a:r>
            <a:r>
              <a:rPr lang="es-ES_tradnl" i="1" dirty="0" smtClean="0"/>
              <a:t>para </a:t>
            </a:r>
            <a:r>
              <a:rPr lang="es-ES_tradnl" i="1" dirty="0"/>
              <a:t>facilitar la publicación objetiva, simultánea y anónima de este tipo de </a:t>
            </a:r>
            <a:r>
              <a:rPr lang="es-ES_tradnl" i="1" dirty="0" smtClean="0"/>
              <a:t>información. Servir como plataforma para el resto de las pol</a:t>
            </a:r>
            <a:r>
              <a:rPr lang="es-ES_tradnl" i="1" dirty="0" smtClean="0"/>
              <a:t>íticas públicas propuestas.</a:t>
            </a:r>
            <a:r>
              <a:rPr lang="es-ES_tradnl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910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smtClean="0"/>
              <a:t>Metodología de entrega de información</a:t>
            </a:r>
            <a:endParaRPr lang="es-MX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0573"/>
            <a:ext cx="7770813" cy="4580324"/>
          </a:xfrm>
        </p:spPr>
        <p:txBody>
          <a:bodyPr>
            <a:normAutofit fontScale="85000" lnSpcReduction="10000"/>
          </a:bodyPr>
          <a:lstStyle/>
          <a:p>
            <a:pPr lvl="0">
              <a:buFont typeface="+mj-lt"/>
              <a:buAutoNum type="arabicPeriod"/>
            </a:pPr>
            <a:r>
              <a:rPr lang="es-ES_tradnl" dirty="0"/>
              <a:t>El periodista </a:t>
            </a:r>
            <a:r>
              <a:rPr lang="es-ES_tradnl" dirty="0" err="1" smtClean="0"/>
              <a:t>envíar</a:t>
            </a:r>
            <a:r>
              <a:rPr lang="es-ES_tradnl" dirty="0" err="1" smtClean="0"/>
              <a:t>á</a:t>
            </a:r>
            <a:r>
              <a:rPr lang="es-ES_tradnl" dirty="0" smtClean="0"/>
              <a:t> </a:t>
            </a:r>
            <a:r>
              <a:rPr lang="es-ES_tradnl" dirty="0"/>
              <a:t>su reportaje </a:t>
            </a:r>
            <a:r>
              <a:rPr lang="es-ES_tradnl" dirty="0" smtClean="0"/>
              <a:t>(correo electrónico o paquetería) bajo un seudónimo</a:t>
            </a:r>
          </a:p>
          <a:p>
            <a:pPr lvl="0">
              <a:buFont typeface="+mj-lt"/>
              <a:buAutoNum type="arabicPeriod"/>
            </a:pPr>
            <a:r>
              <a:rPr lang="es-ES_tradnl" dirty="0" smtClean="0"/>
              <a:t>El </a:t>
            </a:r>
            <a:r>
              <a:rPr lang="es-ES_tradnl" dirty="0"/>
              <a:t>comité evaluará si la información </a:t>
            </a:r>
            <a:r>
              <a:rPr lang="es-ES_tradnl" dirty="0" smtClean="0"/>
              <a:t>representa </a:t>
            </a:r>
            <a:r>
              <a:rPr lang="es-ES_tradnl" dirty="0"/>
              <a:t>un riesgo para el individuo </a:t>
            </a:r>
            <a:endParaRPr lang="es-ES_tradnl" dirty="0" smtClean="0"/>
          </a:p>
          <a:p>
            <a:pPr lvl="0">
              <a:buFont typeface="+mj-lt"/>
              <a:buAutoNum type="arabicPeriod"/>
            </a:pPr>
            <a:r>
              <a:rPr lang="es-MX" dirty="0" smtClean="0"/>
              <a:t>Se </a:t>
            </a:r>
            <a:r>
              <a:rPr lang="es-MX" dirty="0"/>
              <a:t>distribuirá la información </a:t>
            </a:r>
            <a:r>
              <a:rPr lang="es-MX" dirty="0" smtClean="0"/>
              <a:t>a</a:t>
            </a:r>
            <a:r>
              <a:rPr lang="es-ES_tradnl" dirty="0" smtClean="0"/>
              <a:t> los miembros en turno del comité</a:t>
            </a:r>
            <a:endParaRPr lang="es-ES_tradnl" dirty="0"/>
          </a:p>
          <a:p>
            <a:pPr lvl="0">
              <a:buFont typeface="+mj-lt"/>
              <a:buAutoNum type="arabicPeriod"/>
            </a:pPr>
            <a:r>
              <a:rPr lang="es-ES_tradnl" dirty="0"/>
              <a:t>Los representantes de los medios contarán con 48 horas para emitir su </a:t>
            </a:r>
            <a:r>
              <a:rPr lang="es-ES_tradnl" dirty="0" smtClean="0"/>
              <a:t>dictamen</a:t>
            </a:r>
          </a:p>
          <a:p>
            <a:pPr lvl="0">
              <a:buFont typeface="+mj-lt"/>
              <a:buAutoNum type="arabicPeriod"/>
            </a:pPr>
            <a:r>
              <a:rPr lang="es-ES_tradnl" dirty="0" smtClean="0"/>
              <a:t>La </a:t>
            </a:r>
            <a:r>
              <a:rPr lang="es-ES_tradnl" dirty="0"/>
              <a:t>información será distribuida a todos los medios de </a:t>
            </a:r>
            <a:r>
              <a:rPr lang="es-ES_tradnl" dirty="0" smtClean="0"/>
              <a:t>comunicación </a:t>
            </a:r>
            <a:r>
              <a:rPr lang="es-ES_tradnl" dirty="0"/>
              <a:t>miembros de la </a:t>
            </a:r>
            <a:r>
              <a:rPr lang="es-ES_tradnl" dirty="0" smtClean="0"/>
              <a:t>red con la fecha oficial de publicación. </a:t>
            </a:r>
            <a:endParaRPr lang="es-ES_tradnl" dirty="0"/>
          </a:p>
          <a:p>
            <a:pPr lvl="0">
              <a:buFont typeface="+mj-lt"/>
              <a:buAutoNum type="arabicPeriod"/>
            </a:pPr>
            <a:r>
              <a:rPr lang="es-ES_tradnl" dirty="0"/>
              <a:t>La información </a:t>
            </a:r>
            <a:r>
              <a:rPr lang="es-ES_tradnl" dirty="0" smtClean="0"/>
              <a:t>se </a:t>
            </a:r>
            <a:r>
              <a:rPr lang="es-ES_tradnl" dirty="0" smtClean="0"/>
              <a:t>publicar</a:t>
            </a:r>
            <a:r>
              <a:rPr lang="es-ES_tradnl" dirty="0" smtClean="0"/>
              <a:t>á</a:t>
            </a:r>
            <a:r>
              <a:rPr lang="es-ES_tradnl" dirty="0" smtClean="0"/>
              <a:t> </a:t>
            </a:r>
            <a:r>
              <a:rPr lang="es-ES_tradnl" dirty="0" smtClean="0"/>
              <a:t>de manera </a:t>
            </a:r>
            <a:r>
              <a:rPr lang="es-ES_tradnl" dirty="0"/>
              <a:t>anónima y </a:t>
            </a:r>
            <a:r>
              <a:rPr lang="es-ES_tradnl" dirty="0" smtClean="0"/>
              <a:t>simultánea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8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dirty="0" smtClean="0"/>
              <a:t>II. Campaña masiva de concientización social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37" y="1965277"/>
            <a:ext cx="8769903" cy="4783921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Hacer </a:t>
            </a:r>
            <a:r>
              <a:rPr lang="es-MX" dirty="0" smtClean="0"/>
              <a:t>consciente a toda la sociedad civil, tanto a trav</a:t>
            </a:r>
            <a:r>
              <a:rPr lang="es-MX" dirty="0" smtClean="0"/>
              <a:t>és de</a:t>
            </a:r>
            <a:r>
              <a:rPr lang="es-MX" dirty="0" smtClean="0"/>
              <a:t> los sistemas educativos tradicionales como por campañas impulsadas desde los diferentes medios de informaci</a:t>
            </a:r>
            <a:r>
              <a:rPr lang="es-MX" dirty="0" smtClean="0"/>
              <a:t>ón</a:t>
            </a:r>
          </a:p>
          <a:p>
            <a:endParaRPr lang="es-MX" dirty="0"/>
          </a:p>
          <a:p>
            <a:pPr lvl="1"/>
            <a:r>
              <a:rPr lang="es-MX" dirty="0" smtClean="0"/>
              <a:t>Importancia de la </a:t>
            </a:r>
            <a:r>
              <a:rPr lang="es-MX" dirty="0"/>
              <a:t>libertad de expresión </a:t>
            </a:r>
            <a:endParaRPr lang="es-MX" dirty="0" smtClean="0"/>
          </a:p>
          <a:p>
            <a:pPr lvl="1"/>
            <a:r>
              <a:rPr lang="es-MX" dirty="0" smtClean="0"/>
              <a:t>Importancia del derecho a la información</a:t>
            </a:r>
          </a:p>
          <a:p>
            <a:pPr lvl="1"/>
            <a:r>
              <a:rPr lang="es-MX" dirty="0" smtClean="0"/>
              <a:t>Importancia del periodismo y </a:t>
            </a:r>
            <a:r>
              <a:rPr lang="es-MX" dirty="0" smtClean="0"/>
              <a:t>de los </a:t>
            </a:r>
            <a:r>
              <a:rPr lang="es-MX" dirty="0" smtClean="0"/>
              <a:t>periodistas para el desarrollo social</a:t>
            </a:r>
            <a:endParaRPr lang="es-ES_tradnl" dirty="0"/>
          </a:p>
          <a:p>
            <a:pPr lvl="1"/>
            <a:r>
              <a:rPr lang="es-MX" dirty="0" smtClean="0"/>
              <a:t>Repercusiones de </a:t>
            </a:r>
            <a:r>
              <a:rPr lang="es-MX" dirty="0" smtClean="0"/>
              <a:t>los </a:t>
            </a:r>
            <a:r>
              <a:rPr lang="es-MX" dirty="0"/>
              <a:t>crímenes en contra de </a:t>
            </a:r>
            <a:r>
              <a:rPr lang="es-MX" dirty="0" smtClean="0"/>
              <a:t>periodistas</a:t>
            </a:r>
          </a:p>
          <a:p>
            <a:pPr lvl="1">
              <a:buNone/>
            </a:pPr>
            <a:r>
              <a:rPr lang="es-MX" dirty="0" smtClean="0"/>
              <a:t> </a:t>
            </a: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Objetivo: </a:t>
            </a:r>
            <a:r>
              <a:rPr lang="es-MX" i="1" dirty="0" smtClean="0"/>
              <a:t>Crear conciencia con ejemplos y datos </a:t>
            </a:r>
            <a:r>
              <a:rPr lang="es-MX" i="1" dirty="0" smtClean="0"/>
              <a:t>sobre </a:t>
            </a:r>
            <a:r>
              <a:rPr lang="es-MX" i="1" dirty="0" smtClean="0"/>
              <a:t>la importancia del derecho a la información </a:t>
            </a:r>
            <a:r>
              <a:rPr lang="es-ES_tradnl" i="1" dirty="0" smtClean="0"/>
              <a:t>y las repercusiones de la impunidad en nuestra sociedad</a:t>
            </a:r>
            <a:endParaRPr lang="es-ES_tradnl" i="1" dirty="0" smtClean="0"/>
          </a:p>
          <a:p>
            <a:pPr lvl="0"/>
            <a:endParaRPr lang="es-ES_tradnl" dirty="0"/>
          </a:p>
          <a:p>
            <a:pPr lvl="0"/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7218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smtClean="0"/>
              <a:t>Log</a:t>
            </a:r>
            <a:r>
              <a:rPr lang="es-MX" sz="3600" smtClean="0"/>
              <a:t>ística de la campaña</a:t>
            </a:r>
            <a:endParaRPr lang="es-MX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95" y="1783616"/>
            <a:ext cx="8890693" cy="4894240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lphaLcParenR"/>
            </a:pPr>
            <a:r>
              <a:rPr lang="es-MX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trav</a:t>
            </a:r>
            <a:r>
              <a:rPr lang="es-MX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 </a:t>
            </a:r>
            <a:r>
              <a:rPr lang="es-MX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s-MX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medios </a:t>
            </a:r>
            <a:r>
              <a:rPr lang="es-MX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comunicación</a:t>
            </a:r>
            <a:r>
              <a:rPr lang="es-ES_tradn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_tradnl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+mj-lt"/>
              <a:buAutoNum type="romanLcPeriod"/>
            </a:pPr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Cubrimiento continuo por parte de los medios de informaci</a:t>
            </a:r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ón</a:t>
            </a:r>
          </a:p>
          <a:p>
            <a:pPr lvl="1">
              <a:buFont typeface="+mj-lt"/>
              <a:buAutoNum type="romanLcPeriod"/>
            </a:pPr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Creación de una publicación semestral/anual gratuita</a:t>
            </a:r>
            <a:endParaRPr lang="es-ES_tradn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28750" lvl="2" indent="-514350">
              <a:buFont typeface="+mj-lt"/>
              <a:buAutoNum type="romanLcPeriod"/>
            </a:pPr>
            <a:r>
              <a:rPr lang="es-MX" dirty="0"/>
              <a:t>Reportajes, material e investigaciones </a:t>
            </a:r>
            <a:endParaRPr lang="es-MX" dirty="0" smtClean="0"/>
          </a:p>
          <a:p>
            <a:pPr marL="1428750" lvl="2" indent="-514350">
              <a:buFont typeface="+mj-lt"/>
              <a:buAutoNum type="romanLcPeriod"/>
            </a:pPr>
            <a:r>
              <a:rPr lang="es-MX" dirty="0" smtClean="0"/>
              <a:t>Ejemplos </a:t>
            </a:r>
            <a:r>
              <a:rPr lang="es-MX" dirty="0"/>
              <a:t>de </a:t>
            </a:r>
            <a:r>
              <a:rPr lang="es-MX" dirty="0" smtClean="0"/>
              <a:t>personajes comprometidos </a:t>
            </a:r>
            <a:r>
              <a:rPr lang="es-MX" dirty="0"/>
              <a:t>con la causa</a:t>
            </a:r>
            <a:endParaRPr lang="es-ES_tradnl" dirty="0"/>
          </a:p>
          <a:p>
            <a:pPr marL="1428750" lvl="2" indent="-514350">
              <a:buFont typeface="+mj-lt"/>
              <a:buAutoNum type="romanLcPeriod"/>
            </a:pPr>
            <a:r>
              <a:rPr lang="es-MX" dirty="0"/>
              <a:t>Logros de organizaciones que apoyan la </a:t>
            </a:r>
            <a:r>
              <a:rPr lang="es-MX" dirty="0" smtClean="0"/>
              <a:t>causa</a:t>
            </a:r>
            <a:endParaRPr lang="es-ES_tradnl" dirty="0" smtClean="0"/>
          </a:p>
          <a:p>
            <a:pPr>
              <a:buFont typeface="+mj-lt"/>
              <a:buAutoNum type="alphaLcParenR"/>
            </a:pPr>
            <a:r>
              <a:rPr lang="es-ES_tradn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Campaña </a:t>
            </a:r>
            <a:r>
              <a:rPr lang="es-ES_tradn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Universidades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s-ES_tradnl" dirty="0" smtClean="0"/>
              <a:t>Impartición de talleres de carácter no curricular</a:t>
            </a:r>
          </a:p>
          <a:p>
            <a:pPr marL="971550" lvl="1" indent="-514350">
              <a:buFont typeface="+mj-lt"/>
              <a:buAutoNum type="romanLcPeriod"/>
            </a:pPr>
            <a:r>
              <a:rPr lang="es-ES_tradnl" dirty="0" smtClean="0"/>
              <a:t>Impartición de una materia sobre el tema </a:t>
            </a:r>
            <a:r>
              <a:rPr lang="es-ES_tradnl" dirty="0" smtClean="0"/>
              <a:t>(Ejemplos ITESM: reformar </a:t>
            </a:r>
            <a:r>
              <a:rPr lang="es-ES_tradnl" dirty="0" smtClean="0"/>
              <a:t>plan </a:t>
            </a:r>
            <a:r>
              <a:rPr lang="es-ES_tradnl" dirty="0" smtClean="0"/>
              <a:t>anal</a:t>
            </a:r>
            <a:r>
              <a:rPr lang="es-ES_tradnl" dirty="0" smtClean="0"/>
              <a:t>ítico </a:t>
            </a:r>
            <a:r>
              <a:rPr lang="es-ES_tradnl" dirty="0" smtClean="0"/>
              <a:t>de </a:t>
            </a:r>
            <a:r>
              <a:rPr lang="es-ES_tradnl" dirty="0" smtClean="0"/>
              <a:t>la materia </a:t>
            </a:r>
            <a:r>
              <a:rPr lang="es-ES_tradnl" dirty="0" smtClean="0"/>
              <a:t>“Medios</a:t>
            </a:r>
            <a:r>
              <a:rPr lang="es-ES_tradnl" dirty="0" smtClean="0"/>
              <a:t>, cultura y </a:t>
            </a:r>
            <a:r>
              <a:rPr lang="es-ES_tradnl" dirty="0" smtClean="0"/>
              <a:t>sociedad”) </a:t>
            </a:r>
            <a:endParaRPr lang="es-ES_tradnl" dirty="0" smtClean="0"/>
          </a:p>
          <a:p>
            <a:pPr>
              <a:buFont typeface="+mj-lt"/>
              <a:buAutoNum type="alphaLcParenR"/>
            </a:pPr>
            <a:r>
              <a:rPr lang="es-ES_tradn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Campaña </a:t>
            </a:r>
            <a:r>
              <a:rPr lang="es-ES_tradn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educativa (primaria – preparatoria)</a:t>
            </a:r>
          </a:p>
          <a:p>
            <a:pPr lvl="1">
              <a:buFont typeface="+mj-lt"/>
              <a:buAutoNum type="romanLcPeriod"/>
            </a:pPr>
            <a:r>
              <a:rPr lang="es-ES_tradnl" dirty="0" smtClean="0"/>
              <a:t>Impartición de </a:t>
            </a:r>
            <a:r>
              <a:rPr lang="es-ES_tradnl" dirty="0" smtClean="0"/>
              <a:t>una nueva </a:t>
            </a:r>
            <a:r>
              <a:rPr lang="es-ES_tradnl" dirty="0" smtClean="0"/>
              <a:t>materia: “Noticias </a:t>
            </a:r>
            <a:r>
              <a:rPr lang="es-ES_tradnl" dirty="0" smtClean="0"/>
              <a:t>y </a:t>
            </a:r>
            <a:r>
              <a:rPr lang="es-ES_tradnl" dirty="0" smtClean="0"/>
              <a:t>actualidad” o integrar los puntos en materias como </a:t>
            </a:r>
            <a:r>
              <a:rPr lang="es-ES_tradnl" dirty="0" smtClean="0"/>
              <a:t>ética o civismo </a:t>
            </a:r>
            <a:endParaRPr lang="es-ES_tradnl" dirty="0" smtClean="0"/>
          </a:p>
          <a:p>
            <a:pPr lvl="1">
              <a:buFont typeface="+mj-lt"/>
              <a:buAutoNum type="romanLcPeriod"/>
            </a:pPr>
            <a:r>
              <a:rPr lang="es-ES_tradnl" dirty="0" smtClean="0"/>
              <a:t>Impartición de talleres por parte de universitarios como SSC</a:t>
            </a:r>
          </a:p>
          <a:p>
            <a:pPr marL="971550" lvl="1" indent="-514350">
              <a:buFont typeface="+mj-lt"/>
              <a:buAutoNum type="romanLcPeriod"/>
            </a:pPr>
            <a:endParaRPr lang="es-ES_tradnl" dirty="0"/>
          </a:p>
          <a:p>
            <a:pPr lvl="1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9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505"/>
            <a:ext cx="7770813" cy="1371600"/>
          </a:xfrm>
        </p:spPr>
        <p:txBody>
          <a:bodyPr/>
          <a:lstStyle/>
          <a:p>
            <a:r>
              <a:rPr lang="es-MX" sz="2800" dirty="0" smtClean="0"/>
              <a:t>III. Seguimiento </a:t>
            </a:r>
            <a:r>
              <a:rPr lang="es-MX" sz="2800" u="sng" dirty="0" smtClean="0"/>
              <a:t>público </a:t>
            </a:r>
            <a:r>
              <a:rPr lang="es-MX" sz="2800" dirty="0" smtClean="0"/>
              <a:t>y </a:t>
            </a:r>
            <a:r>
              <a:rPr lang="es-MX" sz="2800" u="sng" dirty="0" smtClean="0"/>
              <a:t>sistemático</a:t>
            </a:r>
            <a:r>
              <a:rPr lang="es-MX" sz="2800" dirty="0" smtClean="0"/>
              <a:t> a cada uno de los crímenes</a:t>
            </a:r>
            <a:endParaRPr lang="es-MX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80" y="1937982"/>
            <a:ext cx="8987020" cy="492001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Demostrar el </a:t>
            </a:r>
            <a:r>
              <a:rPr lang="es-MX" dirty="0" smtClean="0"/>
              <a:t>compromiso </a:t>
            </a:r>
            <a:r>
              <a:rPr lang="es-MX" dirty="0"/>
              <a:t>de los medios con la </a:t>
            </a:r>
            <a:r>
              <a:rPr lang="es-MX" dirty="0" smtClean="0"/>
              <a:t>causa por medio de la difusión constante de notas/</a:t>
            </a:r>
            <a:r>
              <a:rPr lang="es-MX" dirty="0" smtClean="0"/>
              <a:t>reportajes.</a:t>
            </a:r>
            <a:endParaRPr lang="es-MX" i="1" u="sng" dirty="0"/>
          </a:p>
          <a:p>
            <a:r>
              <a:rPr lang="es-MX" dirty="0" smtClean="0"/>
              <a:t>Se </a:t>
            </a:r>
            <a:r>
              <a:rPr lang="es-MX" dirty="0"/>
              <a:t>recomienda a los medios publicar una semblanza/denuncia de cada periodista asesinado dentro del </a:t>
            </a:r>
            <a:r>
              <a:rPr lang="es-MX" dirty="0" smtClean="0"/>
              <a:t>país en </a:t>
            </a:r>
            <a:r>
              <a:rPr lang="es-MX" dirty="0"/>
              <a:t>secciones especiales de los diferentes </a:t>
            </a:r>
            <a:r>
              <a:rPr lang="es-MX" dirty="0" smtClean="0"/>
              <a:t>medios.</a:t>
            </a:r>
            <a:endParaRPr lang="es-MX" dirty="0"/>
          </a:p>
          <a:p>
            <a:pPr lvl="1"/>
            <a:r>
              <a:rPr lang="es-MX" dirty="0"/>
              <a:t>Seguimiento </a:t>
            </a:r>
            <a:r>
              <a:rPr lang="es-MX" dirty="0" smtClean="0"/>
              <a:t>semanal, mensual, anual</a:t>
            </a:r>
          </a:p>
          <a:p>
            <a:pPr lvl="1"/>
            <a:r>
              <a:rPr lang="es-MX" dirty="0" smtClean="0"/>
              <a:t>Nombres y puestos de los encargados de resolver los casos, avances o negligencias</a:t>
            </a:r>
          </a:p>
          <a:p>
            <a:pPr lvl="1"/>
            <a:r>
              <a:rPr lang="es-MX" dirty="0" smtClean="0"/>
              <a:t>Qué investigaba la victima (motivos del crimen), y repercusiones para la sociedad</a:t>
            </a:r>
            <a:endParaRPr lang="es-MX" dirty="0"/>
          </a:p>
          <a:p>
            <a:r>
              <a:rPr lang="es-MX" b="1" dirty="0"/>
              <a:t>Objetivo:</a:t>
            </a:r>
            <a:r>
              <a:rPr lang="es-MX" dirty="0"/>
              <a:t> </a:t>
            </a:r>
            <a:r>
              <a:rPr lang="es-MX" i="1" dirty="0"/>
              <a:t>Crear una conciencia cohesiva a nivel nacional de los crímenes y sus repercusiones tanto personales como sociales mediante el seguimiento de los casos de asesinatos y desapariciones de periodistas que se hayan suscitado dentro del país. </a:t>
            </a:r>
            <a:r>
              <a:rPr lang="es-MX" i="1" dirty="0" smtClean="0"/>
              <a:t>Ser un recordatorio y a la vez un medio de presión para lograr su </a:t>
            </a:r>
            <a:r>
              <a:rPr lang="es-MX" i="1" dirty="0" smtClean="0"/>
              <a:t>esclarecimiento.</a:t>
            </a:r>
            <a:endParaRPr lang="es-ES_tradnl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smtClean="0"/>
              <a:t>IV. Talleres sobre c</a:t>
            </a:r>
            <a:r>
              <a:rPr lang="es-MX" sz="2800" smtClean="0"/>
              <a:t>ómo cubrir </a:t>
            </a:r>
            <a:r>
              <a:rPr lang="es-MX" sz="2800" smtClean="0"/>
              <a:t>información de riesgo</a:t>
            </a:r>
            <a:endParaRPr lang="es-MX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6" y="1783615"/>
            <a:ext cx="8872854" cy="4822895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Será impartido gratuitamente a representantes de </a:t>
            </a:r>
            <a:r>
              <a:rPr lang="es-MX" dirty="0" smtClean="0"/>
              <a:t>los medios </a:t>
            </a:r>
            <a:r>
              <a:rPr lang="es-MX" dirty="0"/>
              <a:t>que sean parte </a:t>
            </a:r>
            <a:r>
              <a:rPr lang="es-MX" dirty="0" smtClean="0"/>
              <a:t> la red de </a:t>
            </a:r>
            <a:r>
              <a:rPr lang="es-MX" dirty="0" smtClean="0"/>
              <a:t>periodistas. </a:t>
            </a:r>
          </a:p>
          <a:p>
            <a:r>
              <a:rPr lang="es-MX" dirty="0" smtClean="0"/>
              <a:t>Informará </a:t>
            </a:r>
            <a:r>
              <a:rPr lang="es-MX" dirty="0" smtClean="0"/>
              <a:t>sobre </a:t>
            </a:r>
            <a:r>
              <a:rPr lang="es-MX" dirty="0"/>
              <a:t>cómo </a:t>
            </a:r>
            <a:r>
              <a:rPr lang="es-MX" dirty="0" smtClean="0"/>
              <a:t>cubrir éticamente la </a:t>
            </a:r>
            <a:r>
              <a:rPr lang="es-MX" dirty="0"/>
              <a:t>información considerada de alto riesgo para evitar la corrupción y </a:t>
            </a:r>
            <a:r>
              <a:rPr lang="es-MX" dirty="0" smtClean="0"/>
              <a:t>prevenir </a:t>
            </a:r>
            <a:r>
              <a:rPr lang="es-MX" dirty="0"/>
              <a:t>la violencia. </a:t>
            </a:r>
            <a:endParaRPr lang="es-MX" dirty="0" smtClean="0"/>
          </a:p>
          <a:p>
            <a:pPr lvl="1"/>
            <a:r>
              <a:rPr lang="es-MX" dirty="0"/>
              <a:t>Tratamiento de la información</a:t>
            </a:r>
          </a:p>
          <a:p>
            <a:pPr lvl="1"/>
            <a:r>
              <a:rPr lang="es-MX" dirty="0"/>
              <a:t>Tratamiento de </a:t>
            </a:r>
            <a:r>
              <a:rPr lang="es-MX" dirty="0" smtClean="0"/>
              <a:t>fuentes</a:t>
            </a:r>
            <a:endParaRPr lang="es-MX" dirty="0" smtClean="0"/>
          </a:p>
          <a:p>
            <a:r>
              <a:rPr lang="es-MX" dirty="0" smtClean="0"/>
              <a:t>Se propone vinculación SIP – ITESM (Departamento UV</a:t>
            </a:r>
            <a:r>
              <a:rPr lang="es-MX" dirty="0" smtClean="0"/>
              <a:t>)</a:t>
            </a:r>
            <a:endParaRPr lang="es-MX" dirty="0"/>
          </a:p>
          <a:p>
            <a:pPr marL="0" indent="0">
              <a:buNone/>
            </a:pPr>
            <a:r>
              <a:rPr lang="es-MX" b="1" dirty="0" smtClean="0"/>
              <a:t>Objetivo</a:t>
            </a:r>
            <a:r>
              <a:rPr lang="es-MX" b="1" dirty="0" smtClean="0"/>
              <a:t>: </a:t>
            </a:r>
            <a:r>
              <a:rPr lang="es-MX" b="1" i="1" dirty="0" smtClean="0"/>
              <a:t>E</a:t>
            </a:r>
            <a:r>
              <a:rPr lang="es-MX" i="1" dirty="0" smtClean="0"/>
              <a:t>ducar al representante en turno para que al regresar a su estado </a:t>
            </a:r>
            <a:r>
              <a:rPr lang="es-MX" i="1" dirty="0" smtClean="0"/>
              <a:t>imparta este taller de manera presencial de </a:t>
            </a:r>
            <a:r>
              <a:rPr lang="es-MX" i="1" dirty="0" smtClean="0"/>
              <a:t>tal manera </a:t>
            </a:r>
            <a:r>
              <a:rPr lang="es-MX" i="1" dirty="0" smtClean="0"/>
              <a:t>que, </a:t>
            </a:r>
            <a:r>
              <a:rPr lang="es-MX" i="1" dirty="0" smtClean="0"/>
              <a:t>sin importar sección o giro </a:t>
            </a:r>
            <a:r>
              <a:rPr lang="es-MX" i="1" dirty="0" smtClean="0"/>
              <a:t>periodístico, </a:t>
            </a:r>
            <a:r>
              <a:rPr lang="es-MX" i="1" dirty="0" smtClean="0"/>
              <a:t>todos sepan reaccionar ante el ambiente de violencia que aqueja a nuestro país. Disminuir la vulnerabilidad del periodista mientras ejerce su profesión.</a:t>
            </a:r>
            <a:endParaRPr lang="es-ES_tradnl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2468</TotalTime>
  <Words>833</Words>
  <Application>Microsoft Macintosh PowerPoint</Application>
  <PresentationFormat>On-screen Show (4:3)</PresentationFormat>
  <Paragraphs>75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Folio</vt:lpstr>
      <vt:lpstr>Cómo fomentar la conciencia pública para combatir la impunidad de los crímenes contra periodistas</vt:lpstr>
      <vt:lpstr>Las propuestas surgen de …</vt:lpstr>
      <vt:lpstr>Hipótesis</vt:lpstr>
      <vt:lpstr>I. Creación de una red de apoyo para disminuir repercusiones en la publicación de información de riesgo</vt:lpstr>
      <vt:lpstr>Metodología de entrega de información</vt:lpstr>
      <vt:lpstr>II. Campaña masiva de concientización social</vt:lpstr>
      <vt:lpstr>Logística de la campaña</vt:lpstr>
      <vt:lpstr>III. Seguimiento público y sistemático a cada uno de los crímenes</vt:lpstr>
      <vt:lpstr>IV. Talleres sobre cómo cubrir información de riesgo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fomentar la conciencia pública para combatir la impunidad de los crímenes contra periodistas</dc:title>
  <dc:creator>Alejandra González Barranco</dc:creator>
  <cp:lastModifiedBy>Alejandra González Barranco</cp:lastModifiedBy>
  <cp:revision>36</cp:revision>
  <cp:lastPrinted>2011-08-24T07:17:34Z</cp:lastPrinted>
  <dcterms:created xsi:type="dcterms:W3CDTF">2011-08-22T02:01:01Z</dcterms:created>
  <dcterms:modified xsi:type="dcterms:W3CDTF">2011-08-25T20:49:59Z</dcterms:modified>
</cp:coreProperties>
</file>