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24/08/2011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581128"/>
            <a:ext cx="7992888" cy="1802631"/>
          </a:xfrm>
        </p:spPr>
        <p:txBody>
          <a:bodyPr>
            <a:normAutofit/>
          </a:bodyPr>
          <a:lstStyle/>
          <a:p>
            <a:pPr algn="r"/>
            <a:r>
              <a:rPr lang="es-ES" sz="3000" b="1" dirty="0" smtClean="0">
                <a:solidFill>
                  <a:schemeClr val="tx2"/>
                </a:solidFill>
              </a:rPr>
              <a:t>Políticas Públicas </a:t>
            </a:r>
            <a:r>
              <a:rPr lang="es-ES" sz="3000" b="1" dirty="0" smtClean="0">
                <a:solidFill>
                  <a:schemeClr val="tx2"/>
                </a:solidFill>
              </a:rPr>
              <a:t>para combatir la impunidad</a:t>
            </a:r>
            <a:br>
              <a:rPr lang="es-ES" sz="3000" b="1" dirty="0" smtClean="0">
                <a:solidFill>
                  <a:schemeClr val="tx2"/>
                </a:solidFill>
              </a:rPr>
            </a:br>
            <a:r>
              <a:rPr lang="es-ES" sz="3000" b="1" dirty="0" smtClean="0">
                <a:solidFill>
                  <a:schemeClr val="tx2"/>
                </a:solidFill>
              </a:rPr>
              <a:t>Puebla, 25-26 agosto 2011</a:t>
            </a:r>
            <a:endParaRPr lang="es-ES" sz="3000" dirty="0">
              <a:solidFill>
                <a:schemeClr val="tx2"/>
              </a:solidFill>
            </a:endParaRPr>
          </a:p>
        </p:txBody>
      </p:sp>
      <p:pic>
        <p:nvPicPr>
          <p:cNvPr id="4" name="3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
        <p:nvSpPr>
          <p:cNvPr id="5" name="4 CuadroTexto"/>
          <p:cNvSpPr txBox="1"/>
          <p:nvPr/>
        </p:nvSpPr>
        <p:spPr>
          <a:xfrm>
            <a:off x="827584" y="1988840"/>
            <a:ext cx="7364517" cy="1631216"/>
          </a:xfrm>
          <a:prstGeom prst="rect">
            <a:avLst/>
          </a:prstGeom>
          <a:noFill/>
        </p:spPr>
        <p:txBody>
          <a:bodyPr wrap="none" rtlCol="0">
            <a:spAutoFit/>
          </a:bodyPr>
          <a:lstStyle/>
          <a:p>
            <a:r>
              <a:rPr lang="es-ES" sz="5000" b="1" dirty="0" smtClean="0">
                <a:solidFill>
                  <a:schemeClr val="tx2"/>
                </a:solidFill>
              </a:rPr>
              <a:t>Ecuador: libertades, </a:t>
            </a:r>
            <a:br>
              <a:rPr lang="es-ES" sz="5000" b="1" dirty="0" smtClean="0">
                <a:solidFill>
                  <a:schemeClr val="tx2"/>
                </a:solidFill>
              </a:rPr>
            </a:br>
            <a:r>
              <a:rPr lang="es-ES" sz="5000" b="1" dirty="0" smtClean="0">
                <a:solidFill>
                  <a:schemeClr val="tx2"/>
                </a:solidFill>
              </a:rPr>
              <a:t>desde medios y ciudadanía</a:t>
            </a:r>
            <a:endParaRPr lang="es-ES" sz="50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sp>
        <p:nvSpPr>
          <p:cNvPr id="3" name="2 Marcador de contenido"/>
          <p:cNvSpPr>
            <a:spLocks noGrp="1"/>
          </p:cNvSpPr>
          <p:nvPr>
            <p:ph idx="1"/>
          </p:nvPr>
        </p:nvSpPr>
        <p:spPr/>
        <p:txBody>
          <a:bodyPr/>
          <a:lstStyle/>
          <a:p>
            <a:pPr>
              <a:buNone/>
            </a:pPr>
            <a:r>
              <a:rPr lang="es-ES" b="1" dirty="0" smtClean="0"/>
              <a:t>HIPÓTESIS</a:t>
            </a:r>
            <a:r>
              <a:rPr lang="es-ES" dirty="0" smtClean="0"/>
              <a:t>:</a:t>
            </a:r>
          </a:p>
          <a:p>
            <a:r>
              <a:rPr lang="es-ES" dirty="0" smtClean="0"/>
              <a:t>A la luz de los convenios internacionales, cuerpos legales ecuatorianos, códigos deontológicos internacionales, los medios públicos, privados e incautados, atentan contra las libertades ciudadanas en las emisiones de contenidos y franjas de programación.</a:t>
            </a:r>
            <a:endParaRPr lang="es-ES" dirty="0"/>
          </a:p>
        </p:txBody>
      </p:sp>
      <p:pic>
        <p:nvPicPr>
          <p:cNvPr id="4" name="3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sp>
        <p:nvSpPr>
          <p:cNvPr id="5" name="2 Marcador de contenido"/>
          <p:cNvSpPr>
            <a:spLocks noGrp="1"/>
          </p:cNvSpPr>
          <p:nvPr>
            <p:ph idx="1"/>
          </p:nvPr>
        </p:nvSpPr>
        <p:spPr>
          <a:xfrm>
            <a:off x="457200" y="1600200"/>
            <a:ext cx="8229600" cy="4525963"/>
          </a:xfrm>
        </p:spPr>
        <p:txBody>
          <a:bodyPr>
            <a:normAutofit fontScale="77500" lnSpcReduction="20000"/>
          </a:bodyPr>
          <a:lstStyle/>
          <a:p>
            <a:pPr>
              <a:buNone/>
            </a:pPr>
            <a:r>
              <a:rPr lang="es-ES" b="1" dirty="0" smtClean="0"/>
              <a:t>RECOMENDACIONES</a:t>
            </a:r>
          </a:p>
          <a:p>
            <a:pPr lvl="0"/>
            <a:r>
              <a:rPr lang="es-ES" dirty="0" smtClean="0"/>
              <a:t>Elaborar códigos deontológicos de las profesiones comunicacionales para que se establezcan los límites y finalidades de cada actividad. </a:t>
            </a:r>
            <a:r>
              <a:rPr lang="es-ES" dirty="0" smtClean="0"/>
              <a:t>De esta manera, existirá mayor </a:t>
            </a:r>
            <a:r>
              <a:rPr lang="es-ES" dirty="0" smtClean="0"/>
              <a:t>responsabilidad entre empresarios, periodistas, otros comunicadores y autoridades gubernamentales al momento de ejercer sus labores y de comunicar a sus </a:t>
            </a:r>
            <a:r>
              <a:rPr lang="es-ES" dirty="0" smtClean="0"/>
              <a:t>receptores, para </a:t>
            </a:r>
            <a:r>
              <a:rPr lang="es-ES" dirty="0" smtClean="0"/>
              <a:t>no confundir “</a:t>
            </a:r>
            <a:r>
              <a:rPr lang="es-ES" dirty="0" smtClean="0"/>
              <a:t>intencionalmente” con </a:t>
            </a:r>
            <a:r>
              <a:rPr lang="es-ES" dirty="0" smtClean="0"/>
              <a:t>mensajes disfrazados de periodismo ni de comunicación ciudadana. Esta redacción debe ser propuesta por los periodistas en ejercicio y por los académicos, ya que ellos son quienes conocen su trabajo y los otros son quienes forman a los periodistas y comunicadores</a:t>
            </a:r>
            <a:r>
              <a:rPr lang="es-ES" dirty="0" smtClean="0"/>
              <a:t>.</a:t>
            </a:r>
            <a:endParaRPr lang="es-ES" dirty="0" smtClean="0"/>
          </a:p>
        </p:txBody>
      </p:sp>
      <p:pic>
        <p:nvPicPr>
          <p:cNvPr id="6" name="5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sp>
        <p:nvSpPr>
          <p:cNvPr id="5" name="2 Marcador de contenido"/>
          <p:cNvSpPr>
            <a:spLocks noGrp="1"/>
          </p:cNvSpPr>
          <p:nvPr>
            <p:ph idx="1"/>
          </p:nvPr>
        </p:nvSpPr>
        <p:spPr>
          <a:xfrm>
            <a:off x="457200" y="1600200"/>
            <a:ext cx="8229600" cy="4525963"/>
          </a:xfrm>
        </p:spPr>
        <p:txBody>
          <a:bodyPr>
            <a:normAutofit fontScale="85000" lnSpcReduction="20000"/>
          </a:bodyPr>
          <a:lstStyle/>
          <a:p>
            <a:pPr>
              <a:buNone/>
            </a:pPr>
            <a:r>
              <a:rPr lang="es-ES" b="1" dirty="0" smtClean="0"/>
              <a:t>RECOMENDACIONES</a:t>
            </a:r>
          </a:p>
          <a:p>
            <a:r>
              <a:rPr lang="es-ES" dirty="0" smtClean="0"/>
              <a:t>Crear instancias de defensoría de lectores y audiencias, con la finalidad de abrir espacios de reflexión interna en las redacciones sobre el oficio y la tarea diaria de informar con responsabilidad. Este trabajo servirá para poner un espejo en el cual se refleje el trabajo de la redacción. Actualmente, los medios hacen un ejercicio crítico público del otro, de la competencia o de los similares, pero no realizan la misma actividad </a:t>
            </a:r>
            <a:r>
              <a:rPr lang="es-ES" dirty="0" err="1" smtClean="0"/>
              <a:t>autorreflexiva</a:t>
            </a:r>
            <a:r>
              <a:rPr lang="es-ES" dirty="0" smtClean="0"/>
              <a:t>. Éticamente, este no es el trabajo de un medio de comunicación, sino de audiencias, veedurías, observatorios, defensores de lectores y receptores.</a:t>
            </a:r>
            <a:endParaRPr lang="es-ES" dirty="0"/>
          </a:p>
        </p:txBody>
      </p:sp>
      <p:pic>
        <p:nvPicPr>
          <p:cNvPr id="6" name="5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sp>
        <p:nvSpPr>
          <p:cNvPr id="5" name="2 Marcador de contenido"/>
          <p:cNvSpPr>
            <a:spLocks noGrp="1"/>
          </p:cNvSpPr>
          <p:nvPr>
            <p:ph idx="1"/>
          </p:nvPr>
        </p:nvSpPr>
        <p:spPr>
          <a:xfrm>
            <a:off x="457200" y="1600200"/>
            <a:ext cx="8229600" cy="4525963"/>
          </a:xfrm>
        </p:spPr>
        <p:txBody>
          <a:bodyPr>
            <a:normAutofit fontScale="85000" lnSpcReduction="20000"/>
          </a:bodyPr>
          <a:lstStyle/>
          <a:p>
            <a:pPr>
              <a:buNone/>
            </a:pPr>
            <a:r>
              <a:rPr lang="es-ES" b="1" dirty="0" smtClean="0"/>
              <a:t>RECOMENDACIONES</a:t>
            </a:r>
          </a:p>
          <a:p>
            <a:r>
              <a:rPr lang="es-ES" dirty="0" smtClean="0"/>
              <a:t>Anular del Código Penal ecuatoriano la sanción con cárcel a los sujetos que emiten opiniones y criterios en medios de comunicación que pueden ser considerados como lesivos a la honra de los funcionarios públicos, incluido el Presidente de la República. Compartimos como propone la Unesco una responsabilidad civil del medio de comunicación como respaldo a sus trabajadores y/o colaboradores. Esta propuesta debe ser presentada como modificación al Código Penal y la deben presentar los gremios, las empresas mediáticas y la Academia, para que sea tratada en la Comisión de Justicia de la Asamblea Nacional. </a:t>
            </a:r>
            <a:endParaRPr lang="es-ES" dirty="0"/>
          </a:p>
        </p:txBody>
      </p:sp>
      <p:pic>
        <p:nvPicPr>
          <p:cNvPr id="6" name="5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sp>
        <p:nvSpPr>
          <p:cNvPr id="5" name="2 Marcador de contenido"/>
          <p:cNvSpPr>
            <a:spLocks noGrp="1"/>
          </p:cNvSpPr>
          <p:nvPr>
            <p:ph idx="1"/>
          </p:nvPr>
        </p:nvSpPr>
        <p:spPr>
          <a:xfrm>
            <a:off x="457200" y="1600200"/>
            <a:ext cx="8229600" cy="4525963"/>
          </a:xfrm>
        </p:spPr>
        <p:txBody>
          <a:bodyPr>
            <a:normAutofit fontScale="85000" lnSpcReduction="20000"/>
          </a:bodyPr>
          <a:lstStyle/>
          <a:p>
            <a:pPr>
              <a:buNone/>
            </a:pPr>
            <a:r>
              <a:rPr lang="es-ES" b="1" dirty="0" smtClean="0"/>
              <a:t>RECOMENDACIONES</a:t>
            </a:r>
            <a:endParaRPr lang="es-ES" dirty="0" smtClean="0"/>
          </a:p>
          <a:p>
            <a:r>
              <a:rPr lang="es-ES" dirty="0" smtClean="0"/>
              <a:t>Crear espacios </a:t>
            </a:r>
            <a:r>
              <a:rPr lang="es-ES" dirty="0" smtClean="0"/>
              <a:t>de innovación, investigación periodística y mediática en las facultades y escuelas de Comunicación para medir, observar y apoyar el trabajo mediático privado, público y comunitario, sin afán de regular o criticar áridamente, sino de mejorar las maneras de informar desde la ética periodística y así formar receptores reflexivos y propositivos. Los observatorios desde la Academia son necesarios para encontrar los errores profesionales, para su futura corrección en el proceso de formación universitaria, así como de innovación de las prácticas y de la investigación social. </a:t>
            </a:r>
            <a:endParaRPr lang="es-ES" dirty="0"/>
          </a:p>
        </p:txBody>
      </p:sp>
      <p:pic>
        <p:nvPicPr>
          <p:cNvPr id="6" name="5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sp>
        <p:nvSpPr>
          <p:cNvPr id="5" name="2 Marcador de contenido"/>
          <p:cNvSpPr>
            <a:spLocks noGrp="1"/>
          </p:cNvSpPr>
          <p:nvPr>
            <p:ph idx="1"/>
          </p:nvPr>
        </p:nvSpPr>
        <p:spPr>
          <a:xfrm>
            <a:off x="457200" y="1600200"/>
            <a:ext cx="8229600" cy="4525963"/>
          </a:xfrm>
        </p:spPr>
        <p:txBody>
          <a:bodyPr>
            <a:normAutofit/>
          </a:bodyPr>
          <a:lstStyle/>
          <a:p>
            <a:pPr>
              <a:buNone/>
            </a:pPr>
            <a:r>
              <a:rPr lang="es-ES" b="1" dirty="0" smtClean="0"/>
              <a:t>LO QUE APRENDIMOS</a:t>
            </a:r>
          </a:p>
          <a:p>
            <a:r>
              <a:rPr lang="es-ES" dirty="0" smtClean="0"/>
              <a:t>Desvinculación entre Academia y medios.</a:t>
            </a:r>
          </a:p>
          <a:p>
            <a:r>
              <a:rPr lang="es-ES" dirty="0" smtClean="0"/>
              <a:t>Escasa investigación académica.</a:t>
            </a:r>
          </a:p>
          <a:p>
            <a:r>
              <a:rPr lang="es-ES" dirty="0" smtClean="0"/>
              <a:t>División entre periodistas/gremios/observatorios.</a:t>
            </a:r>
          </a:p>
          <a:p>
            <a:r>
              <a:rPr lang="es-ES" dirty="0" smtClean="0"/>
              <a:t>Inexistencia de códigos.</a:t>
            </a:r>
          </a:p>
          <a:p>
            <a:r>
              <a:rPr lang="es-ES" dirty="0" smtClean="0"/>
              <a:t>Confusión de términos y acciones PERIODISMO / COMUNICACIÓN.</a:t>
            </a:r>
          </a:p>
          <a:p>
            <a:endParaRPr lang="es-ES" dirty="0"/>
          </a:p>
        </p:txBody>
      </p:sp>
      <p:pic>
        <p:nvPicPr>
          <p:cNvPr id="6" name="5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0" y="332656"/>
            <a:ext cx="4104456" cy="1143000"/>
          </a:xfrm>
        </p:spPr>
        <p:txBody>
          <a:bodyPr>
            <a:noAutofit/>
          </a:bodyPr>
          <a:lstStyle/>
          <a:p>
            <a:pPr algn="r"/>
            <a:r>
              <a:rPr lang="es-ES" sz="2500" b="1" dirty="0" smtClean="0">
                <a:solidFill>
                  <a:schemeClr val="tx2"/>
                </a:solidFill>
              </a:rPr>
              <a:t>Ecuador: libertades, </a:t>
            </a:r>
            <a:br>
              <a:rPr lang="es-ES" sz="2500" b="1" dirty="0" smtClean="0">
                <a:solidFill>
                  <a:schemeClr val="tx2"/>
                </a:solidFill>
              </a:rPr>
            </a:br>
            <a:r>
              <a:rPr lang="es-ES" sz="2500" b="1" dirty="0" smtClean="0">
                <a:solidFill>
                  <a:schemeClr val="tx2"/>
                </a:solidFill>
              </a:rPr>
              <a:t>desde medios y ciudadanía</a:t>
            </a:r>
            <a:r>
              <a:rPr lang="es-ES" sz="2500" dirty="0" smtClean="0">
                <a:solidFill>
                  <a:schemeClr val="tx2"/>
                </a:solidFill>
              </a:rPr>
              <a:t/>
            </a:r>
            <a:br>
              <a:rPr lang="es-ES" sz="2500" dirty="0" smtClean="0">
                <a:solidFill>
                  <a:schemeClr val="tx2"/>
                </a:solidFill>
              </a:rPr>
            </a:br>
            <a:endParaRPr lang="es-ES" sz="2500" dirty="0"/>
          </a:p>
        </p:txBody>
      </p:sp>
      <p:pic>
        <p:nvPicPr>
          <p:cNvPr id="6" name="5 Imagen" descr="utpl-logo"/>
          <p:cNvPicPr/>
          <p:nvPr/>
        </p:nvPicPr>
        <p:blipFill>
          <a:blip r:embed="rId2" cstate="print"/>
          <a:srcRect/>
          <a:stretch>
            <a:fillRect/>
          </a:stretch>
        </p:blipFill>
        <p:spPr bwMode="auto">
          <a:xfrm>
            <a:off x="251520" y="332656"/>
            <a:ext cx="3096344" cy="1080120"/>
          </a:xfrm>
          <a:prstGeom prst="rect">
            <a:avLst/>
          </a:prstGeom>
          <a:noFill/>
          <a:ln w="9525">
            <a:noFill/>
            <a:miter lim="800000"/>
            <a:headEnd/>
            <a:tailEnd/>
          </a:ln>
        </p:spPr>
      </p:pic>
      <p:sp>
        <p:nvSpPr>
          <p:cNvPr id="7" name="1 Título"/>
          <p:cNvSpPr txBox="1">
            <a:spLocks/>
          </p:cNvSpPr>
          <p:nvPr/>
        </p:nvSpPr>
        <p:spPr>
          <a:xfrm>
            <a:off x="611560" y="4581128"/>
            <a:ext cx="7992888" cy="1802631"/>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s-ES" sz="3000" b="1" i="0" u="none" strike="noStrike" kern="1200" cap="none" spc="0" normalizeH="0" baseline="0" noProof="0" dirty="0" smtClean="0">
                <a:ln>
                  <a:noFill/>
                </a:ln>
                <a:solidFill>
                  <a:schemeClr val="tx2"/>
                </a:solidFill>
                <a:effectLst/>
                <a:uLnTx/>
                <a:uFillTx/>
                <a:latin typeface="+mj-lt"/>
                <a:ea typeface="+mj-ea"/>
                <a:cs typeface="+mj-cs"/>
              </a:rPr>
              <a:t>Políticas Públicas para combatir la impunidad</a:t>
            </a:r>
            <a:br>
              <a:rPr kumimoji="0" lang="es-ES" sz="3000" b="1" i="0" u="none" strike="noStrike" kern="1200" cap="none" spc="0" normalizeH="0" baseline="0" noProof="0" dirty="0" smtClean="0">
                <a:ln>
                  <a:noFill/>
                </a:ln>
                <a:solidFill>
                  <a:schemeClr val="tx2"/>
                </a:solidFill>
                <a:effectLst/>
                <a:uLnTx/>
                <a:uFillTx/>
                <a:latin typeface="+mj-lt"/>
                <a:ea typeface="+mj-ea"/>
                <a:cs typeface="+mj-cs"/>
              </a:rPr>
            </a:br>
            <a:r>
              <a:rPr kumimoji="0" lang="es-ES" sz="3000" b="1" i="0" u="none" strike="noStrike" kern="1200" cap="none" spc="0" normalizeH="0" baseline="0" noProof="0" dirty="0" smtClean="0">
                <a:ln>
                  <a:noFill/>
                </a:ln>
                <a:solidFill>
                  <a:schemeClr val="tx2"/>
                </a:solidFill>
                <a:effectLst/>
                <a:uLnTx/>
                <a:uFillTx/>
                <a:latin typeface="+mj-lt"/>
                <a:ea typeface="+mj-ea"/>
                <a:cs typeface="+mj-cs"/>
              </a:rPr>
              <a:t>Puebla, 25-26 agosto 2011</a:t>
            </a:r>
            <a:endParaRPr kumimoji="0" lang="es-ES" sz="3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1 Título"/>
          <p:cNvSpPr txBox="1">
            <a:spLocks/>
          </p:cNvSpPr>
          <p:nvPr/>
        </p:nvSpPr>
        <p:spPr>
          <a:xfrm>
            <a:off x="611560" y="2276872"/>
            <a:ext cx="7992888" cy="1802631"/>
          </a:xfrm>
          <a:prstGeom prst="rect">
            <a:avLst/>
          </a:prstGeom>
        </p:spPr>
        <p:txBody>
          <a:bodyPr vert="horz" lIns="91440" tIns="45720" rIns="91440" bIns="45720" rtlCol="0" anchor="ctr">
            <a:normAutofit fontScale="92500" lnSpcReduction="10000"/>
          </a:bodyPr>
          <a:lstStyle/>
          <a:p>
            <a:pPr algn="ctr"/>
            <a:r>
              <a:rPr lang="es-ES" sz="3200" b="1" dirty="0" smtClean="0">
                <a:solidFill>
                  <a:schemeClr val="tx2"/>
                </a:solidFill>
              </a:rPr>
              <a:t>Equipo</a:t>
            </a:r>
            <a:r>
              <a:rPr lang="es-ES" sz="3200" b="1" dirty="0" smtClean="0">
                <a:solidFill>
                  <a:schemeClr val="tx2"/>
                </a:solidFill>
              </a:rPr>
              <a:t>:</a:t>
            </a:r>
            <a:endParaRPr lang="es-ES" sz="3200" dirty="0" smtClean="0">
              <a:solidFill>
                <a:schemeClr val="tx2"/>
              </a:solidFill>
            </a:endParaRPr>
          </a:p>
          <a:p>
            <a:pPr algn="ctr"/>
            <a:r>
              <a:rPr lang="es-ES" sz="3200" dirty="0" smtClean="0">
                <a:solidFill>
                  <a:schemeClr val="tx2"/>
                </a:solidFill>
              </a:rPr>
              <a:t>Pablo Escandón Montenegro</a:t>
            </a:r>
          </a:p>
          <a:p>
            <a:pPr algn="ctr"/>
            <a:r>
              <a:rPr lang="es-ES" sz="3200" dirty="0" smtClean="0">
                <a:solidFill>
                  <a:schemeClr val="tx2"/>
                </a:solidFill>
              </a:rPr>
              <a:t>María </a:t>
            </a:r>
            <a:r>
              <a:rPr lang="es-ES" sz="3200" dirty="0" smtClean="0">
                <a:solidFill>
                  <a:schemeClr val="tx2"/>
                </a:solidFill>
              </a:rPr>
              <a:t>Isabel </a:t>
            </a:r>
            <a:r>
              <a:rPr lang="es-ES" sz="3200" dirty="0" err="1" smtClean="0">
                <a:solidFill>
                  <a:schemeClr val="tx2"/>
                </a:solidFill>
              </a:rPr>
              <a:t>Punín</a:t>
            </a:r>
            <a:r>
              <a:rPr lang="es-ES" sz="3200" dirty="0" smtClean="0">
                <a:solidFill>
                  <a:schemeClr val="tx2"/>
                </a:solidFill>
              </a:rPr>
              <a:t> Larrea </a:t>
            </a:r>
          </a:p>
          <a:p>
            <a:pPr algn="ctr"/>
            <a:r>
              <a:rPr lang="es-ES" sz="3200" dirty="0" smtClean="0">
                <a:solidFill>
                  <a:schemeClr val="tx2"/>
                </a:solidFill>
              </a:rPr>
              <a:t>Rosario </a:t>
            </a:r>
            <a:r>
              <a:rPr lang="es-ES" sz="3200" dirty="0" smtClean="0">
                <a:solidFill>
                  <a:schemeClr val="tx2"/>
                </a:solidFill>
              </a:rPr>
              <a:t>Puertas</a:t>
            </a:r>
            <a:endParaRPr lang="es-ES" sz="3200" dirty="0" smtClean="0">
              <a:solidFill>
                <a:schemeClr val="tx2"/>
              </a:solidFill>
            </a:endParaRPr>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531</Words>
  <Application>Microsoft Office PowerPoint</Application>
  <PresentationFormat>Presentación en pantalla (4:3)</PresentationFormat>
  <Paragraphs>30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Políticas Públicas para combatir la impunidad Puebla, 25-26 agosto 2011</vt:lpstr>
      <vt:lpstr>Ecuador: libertades,  desde medios y ciudadanía </vt:lpstr>
      <vt:lpstr>Ecuador: libertades,  desde medios y ciudadanía </vt:lpstr>
      <vt:lpstr>Ecuador: libertades,  desde medios y ciudadanía </vt:lpstr>
      <vt:lpstr>Ecuador: libertades,  desde medios y ciudadanía </vt:lpstr>
      <vt:lpstr>Ecuador: libertades,  desde medios y ciudadanía </vt:lpstr>
      <vt:lpstr>Ecuador: libertades,  desde medios y ciudadanía </vt:lpstr>
      <vt:lpstr>Ecuador: libertades,  desde medios y ciudadanía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Públicas para combatir la impunidad Puebla, 25-26 agosto 2011</dc:title>
  <dc:creator>Usuario</dc:creator>
  <cp:lastModifiedBy>Usuario</cp:lastModifiedBy>
  <cp:revision>4</cp:revision>
  <dcterms:created xsi:type="dcterms:W3CDTF">2011-08-25T00:15:43Z</dcterms:created>
  <dcterms:modified xsi:type="dcterms:W3CDTF">2011-08-25T00:48:02Z</dcterms:modified>
</cp:coreProperties>
</file>